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4"/>
  </p:sldMasterIdLst>
  <p:notesMasterIdLst>
    <p:notesMasterId r:id="rId51"/>
  </p:notesMasterIdLst>
  <p:sldIdLst>
    <p:sldId id="1720" r:id="rId5"/>
    <p:sldId id="8373" r:id="rId6"/>
    <p:sldId id="2373" r:id="rId7"/>
    <p:sldId id="300" r:id="rId8"/>
    <p:sldId id="8371" r:id="rId9"/>
    <p:sldId id="8372" r:id="rId10"/>
    <p:sldId id="2503" r:id="rId11"/>
    <p:sldId id="313" r:id="rId12"/>
    <p:sldId id="8357" r:id="rId13"/>
    <p:sldId id="1889" r:id="rId14"/>
    <p:sldId id="8370" r:id="rId15"/>
    <p:sldId id="8398" r:id="rId16"/>
    <p:sldId id="2369" r:id="rId17"/>
    <p:sldId id="2370" r:id="rId18"/>
    <p:sldId id="2507" r:id="rId19"/>
    <p:sldId id="2499" r:id="rId20"/>
    <p:sldId id="8352" r:id="rId21"/>
    <p:sldId id="8356" r:id="rId22"/>
    <p:sldId id="1869" r:id="rId23"/>
    <p:sldId id="8378" r:id="rId24"/>
    <p:sldId id="8379" r:id="rId25"/>
    <p:sldId id="8380" r:id="rId26"/>
    <p:sldId id="8396" r:id="rId27"/>
    <p:sldId id="8381" r:id="rId28"/>
    <p:sldId id="1604" r:id="rId29"/>
    <p:sldId id="8382" r:id="rId30"/>
    <p:sldId id="8383" r:id="rId31"/>
    <p:sldId id="8385" r:id="rId32"/>
    <p:sldId id="8386" r:id="rId33"/>
    <p:sldId id="8387" r:id="rId34"/>
    <p:sldId id="8388" r:id="rId35"/>
    <p:sldId id="8376" r:id="rId36"/>
    <p:sldId id="8389" r:id="rId37"/>
    <p:sldId id="8390" r:id="rId38"/>
    <p:sldId id="8391" r:id="rId39"/>
    <p:sldId id="8392" r:id="rId40"/>
    <p:sldId id="1871" r:id="rId41"/>
    <p:sldId id="8361" r:id="rId42"/>
    <p:sldId id="8397" r:id="rId43"/>
    <p:sldId id="8395" r:id="rId44"/>
    <p:sldId id="8374" r:id="rId45"/>
    <p:sldId id="8375" r:id="rId46"/>
    <p:sldId id="2509" r:id="rId47"/>
    <p:sldId id="8365" r:id="rId48"/>
    <p:sldId id="8394" r:id="rId49"/>
    <p:sldId id="1532"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and Health" id="{C8386D38-7AAC-4465-B3CD-B258C7B2CD2A}">
          <p14:sldIdLst>
            <p14:sldId id="1720"/>
            <p14:sldId id="8373"/>
            <p14:sldId id="2373"/>
            <p14:sldId id="300"/>
            <p14:sldId id="8371"/>
            <p14:sldId id="8372"/>
            <p14:sldId id="2503"/>
            <p14:sldId id="313"/>
          </p14:sldIdLst>
        </p14:section>
        <p14:section name=".NET Core 2.2" id="{8D2349AD-2AE6-44B5-86B0-DFD3F750667E}">
          <p14:sldIdLst>
            <p14:sldId id="8357"/>
            <p14:sldId id="1889"/>
            <p14:sldId id="8370"/>
            <p14:sldId id="8398"/>
            <p14:sldId id="2369"/>
            <p14:sldId id="2370"/>
            <p14:sldId id="2507"/>
            <p14:sldId id="2499"/>
          </p14:sldIdLst>
        </p14:section>
        <p14:section name=".NET Core 3.0" id="{4B27E381-AD3F-4FCC-A0C9-C1F39BC32F3D}">
          <p14:sldIdLst>
            <p14:sldId id="8352"/>
            <p14:sldId id="8356"/>
            <p14:sldId id="1869"/>
            <p14:sldId id="8378"/>
            <p14:sldId id="8379"/>
            <p14:sldId id="8380"/>
            <p14:sldId id="8396"/>
            <p14:sldId id="8381"/>
            <p14:sldId id="1604"/>
            <p14:sldId id="8382"/>
            <p14:sldId id="8383"/>
            <p14:sldId id="8385"/>
            <p14:sldId id="8386"/>
            <p14:sldId id="8387"/>
            <p14:sldId id="8388"/>
            <p14:sldId id="8376"/>
            <p14:sldId id="8389"/>
            <p14:sldId id="8390"/>
            <p14:sldId id="8391"/>
            <p14:sldId id="8392"/>
            <p14:sldId id="1871"/>
            <p14:sldId id="8361"/>
            <p14:sldId id="8397"/>
            <p14:sldId id="8395"/>
          </p14:sldIdLst>
        </p14:section>
        <p14:section name="ASP.NET Core 3.0" id="{F94B3CB2-15B9-4BDE-A829-DF544BDE5867}">
          <p14:sldIdLst/>
        </p14:section>
        <p14:section name="ML.NET" id="{D88254BB-3D2E-421A-8AA7-47E9F4FC6CBF}">
          <p14:sldIdLst>
            <p14:sldId id="8374"/>
            <p14:sldId id="8375"/>
            <p14:sldId id="2509"/>
          </p14:sldIdLst>
        </p14:section>
        <p14:section name="Conclusion" id="{F91D1A73-3E9E-4391-BF15-67CFBC370153}">
          <p14:sldIdLst>
            <p14:sldId id="8365"/>
            <p14:sldId id="8394"/>
            <p14:sldId id="153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ittany Hart" initials="BH" lastIdx="14" clrIdx="0">
    <p:extLst>
      <p:ext uri="{19B8F6BF-5375-455C-9EA6-DF929625EA0E}">
        <p15:presenceInfo xmlns:p15="http://schemas.microsoft.com/office/powerpoint/2012/main" userId="S::brittanyh@silverfoxprod.com::0b940bb1-f19f-4ede-b667-81bd2230cbc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C319A"/>
    <a:srgbClr val="FF8C00"/>
    <a:srgbClr val="C40E1F"/>
    <a:srgbClr val="E81123"/>
    <a:srgbClr val="FFB900"/>
    <a:srgbClr val="5C2D91"/>
    <a:srgbClr val="008272"/>
    <a:srgbClr val="002050"/>
    <a:srgbClr val="BAD80A"/>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68B121-D4C3-410A-BEEF-C2571EED10A1}" v="1" dt="2019-02-26T09:43:53.4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010" autoAdjust="0"/>
    <p:restoredTop sz="88747" autoAdjust="0"/>
  </p:normalViewPr>
  <p:slideViewPr>
    <p:cSldViewPr snapToGrid="0">
      <p:cViewPr varScale="1">
        <p:scale>
          <a:sx n="93" d="100"/>
          <a:sy n="93" d="100"/>
        </p:scale>
        <p:origin x="47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nica Watson (Synaxis Corporation)" userId="S::v-mowats@microsoft.com::49385072-9ee8-420c-ab24-de132a3f79e8" providerId="AD" clId="Web-{DB3A06AA-604F-4487-BD94-5387F4797998}"/>
    <pc:docChg chg="addSld modSection">
      <pc:chgData name="Monica Watson (Synaxis Corporation)" userId="S::v-mowats@microsoft.com::49385072-9ee8-420c-ab24-de132a3f79e8" providerId="AD" clId="Web-{DB3A06AA-604F-4487-BD94-5387F4797998}" dt="2019-01-29T22:21:34.926" v="0"/>
      <pc:docMkLst>
        <pc:docMk/>
      </pc:docMkLst>
    </pc:docChg>
  </pc:docChgLst>
  <pc:docChgLst>
    <pc:chgData name="Julie Descamp" userId="c11e36eb-7394-41f3-a431-0437f9ca5afd" providerId="ADAL" clId="{7A68B121-D4C3-410A-BEEF-C2571EED10A1}"/>
    <pc:docChg chg="modSld">
      <pc:chgData name="Julie Descamp" userId="c11e36eb-7394-41f3-a431-0437f9ca5afd" providerId="ADAL" clId="{7A68B121-D4C3-410A-BEEF-C2571EED10A1}" dt="2019-02-26T09:54:10.742" v="212" actId="20577"/>
      <pc:docMkLst>
        <pc:docMk/>
      </pc:docMkLst>
      <pc:sldChg chg="modSp">
        <pc:chgData name="Julie Descamp" userId="c11e36eb-7394-41f3-a431-0437f9ca5afd" providerId="ADAL" clId="{7A68B121-D4C3-410A-BEEF-C2571EED10A1}" dt="2019-02-26T09:54:10.742" v="212" actId="20577"/>
        <pc:sldMkLst>
          <pc:docMk/>
          <pc:sldMk cId="1607449554" sldId="2370"/>
        </pc:sldMkLst>
        <pc:spChg chg="mod">
          <ac:chgData name="Julie Descamp" userId="c11e36eb-7394-41f3-a431-0437f9ca5afd" providerId="ADAL" clId="{7A68B121-D4C3-410A-BEEF-C2571EED10A1}" dt="2019-02-26T09:54:10.742" v="212" actId="20577"/>
          <ac:spMkLst>
            <pc:docMk/>
            <pc:sldMk cId="1607449554" sldId="2370"/>
            <ac:spMk id="2" creationId="{89E36756-4ECC-4563-9847-79578B809B5C}"/>
          </ac:spMkLst>
        </pc:spChg>
      </pc:sldChg>
      <pc:sldChg chg="modSp">
        <pc:chgData name="Julie Descamp" userId="c11e36eb-7394-41f3-a431-0437f9ca5afd" providerId="ADAL" clId="{7A68B121-D4C3-410A-BEEF-C2571EED10A1}" dt="2019-02-26T09:52:14.265" v="168" actId="20577"/>
        <pc:sldMkLst>
          <pc:docMk/>
          <pc:sldMk cId="1020445264" sldId="2371"/>
        </pc:sldMkLst>
        <pc:spChg chg="mod">
          <ac:chgData name="Julie Descamp" userId="c11e36eb-7394-41f3-a431-0437f9ca5afd" providerId="ADAL" clId="{7A68B121-D4C3-410A-BEEF-C2571EED10A1}" dt="2019-02-26T09:52:14.265" v="168" actId="20577"/>
          <ac:spMkLst>
            <pc:docMk/>
            <pc:sldMk cId="1020445264" sldId="2371"/>
            <ac:spMk id="2" creationId="{89E36756-4ECC-4563-9847-79578B809B5C}"/>
          </ac:spMkLst>
        </pc:spChg>
      </pc:sldChg>
      <pc:sldChg chg="modSp">
        <pc:chgData name="Julie Descamp" userId="c11e36eb-7394-41f3-a431-0437f9ca5afd" providerId="ADAL" clId="{7A68B121-D4C3-410A-BEEF-C2571EED10A1}" dt="2019-02-26T09:52:54.804" v="183" actId="20577"/>
        <pc:sldMkLst>
          <pc:docMk/>
          <pc:sldMk cId="3155429059" sldId="2372"/>
        </pc:sldMkLst>
        <pc:spChg chg="mod">
          <ac:chgData name="Julie Descamp" userId="c11e36eb-7394-41f3-a431-0437f9ca5afd" providerId="ADAL" clId="{7A68B121-D4C3-410A-BEEF-C2571EED10A1}" dt="2019-02-26T09:52:54.804" v="183" actId="20577"/>
          <ac:spMkLst>
            <pc:docMk/>
            <pc:sldMk cId="3155429059" sldId="2372"/>
            <ac:spMk id="2" creationId="{89E36756-4ECC-4563-9847-79578B809B5C}"/>
          </ac:spMkLst>
        </pc:spChg>
      </pc:sldChg>
      <pc:sldChg chg="modSp">
        <pc:chgData name="Julie Descamp" userId="c11e36eb-7394-41f3-a431-0437f9ca5afd" providerId="ADAL" clId="{7A68B121-D4C3-410A-BEEF-C2571EED10A1}" dt="2019-02-26T09:53:29.792" v="200" actId="20577"/>
        <pc:sldMkLst>
          <pc:docMk/>
          <pc:sldMk cId="2811152657" sldId="2497"/>
        </pc:sldMkLst>
        <pc:spChg chg="mod">
          <ac:chgData name="Julie Descamp" userId="c11e36eb-7394-41f3-a431-0437f9ca5afd" providerId="ADAL" clId="{7A68B121-D4C3-410A-BEEF-C2571EED10A1}" dt="2019-02-26T09:53:29.792" v="200" actId="20577"/>
          <ac:spMkLst>
            <pc:docMk/>
            <pc:sldMk cId="2811152657" sldId="2497"/>
            <ac:spMk id="2" creationId="{89E36756-4ECC-4563-9847-79578B809B5C}"/>
          </ac:spMkLst>
        </pc:spChg>
      </pc:sldChg>
      <pc:sldChg chg="modSp">
        <pc:chgData name="Julie Descamp" userId="c11e36eb-7394-41f3-a431-0437f9ca5afd" providerId="ADAL" clId="{7A68B121-D4C3-410A-BEEF-C2571EED10A1}" dt="2019-02-26T09:50:37.995" v="144" actId="20577"/>
        <pc:sldMkLst>
          <pc:docMk/>
          <pc:sldMk cId="3000853081" sldId="8369"/>
        </pc:sldMkLst>
        <pc:spChg chg="mod">
          <ac:chgData name="Julie Descamp" userId="c11e36eb-7394-41f3-a431-0437f9ca5afd" providerId="ADAL" clId="{7A68B121-D4C3-410A-BEEF-C2571EED10A1}" dt="2019-02-26T09:50:37.995" v="144" actId="20577"/>
          <ac:spMkLst>
            <pc:docMk/>
            <pc:sldMk cId="3000853081" sldId="8369"/>
            <ac:spMk id="7" creationId="{807960A1-8A3E-4A16-859F-9700DA6B299E}"/>
          </ac:spMkLst>
        </pc:spChg>
      </pc:sldChg>
    </pc:docChg>
  </pc:docChgLst>
  <pc:docChgLst>
    <pc:chgData name="Monica Watson (Synaxis Corporation)" userId="49385072-9ee8-420c-ab24-de132a3f79e8" providerId="ADAL" clId="{981D8699-2D79-4F1D-BC86-ED92592FF63F}"/>
    <pc:docChg chg="modSld">
      <pc:chgData name="Monica Watson (Synaxis Corporation)" userId="49385072-9ee8-420c-ab24-de132a3f79e8" providerId="ADAL" clId="{981D8699-2D79-4F1D-BC86-ED92592FF63F}" dt="2019-01-29T22:29:25.554" v="93" actId="113"/>
      <pc:docMkLst>
        <pc:docMk/>
      </pc:docMkLst>
    </pc:docChg>
  </pc:docChgLst>
  <pc:docChgLst>
    <pc:chgData name="Monica Watson (Synaxis Corporation)" userId="S::v-mowats@microsoft.com::49385072-9ee8-420c-ab24-de132a3f79e8" providerId="AD" clId="Web-{BFA32CAE-7F6C-4CC0-9E11-A4772A63E66A}"/>
    <pc:docChg chg="modSld">
      <pc:chgData name="Monica Watson (Synaxis Corporation)" userId="S::v-mowats@microsoft.com::49385072-9ee8-420c-ab24-de132a3f79e8" providerId="AD" clId="Web-{BFA32CAE-7F6C-4CC0-9E11-A4772A63E66A}" dt="2019-01-30T17:44:13.823" v="1" actId="20577"/>
      <pc:docMkLst>
        <pc:docMk/>
      </pc:docMkLst>
      <pc:sldChg chg="modSp">
        <pc:chgData name="Monica Watson (Synaxis Corporation)" userId="S::v-mowats@microsoft.com::49385072-9ee8-420c-ab24-de132a3f79e8" providerId="AD" clId="Web-{BFA32CAE-7F6C-4CC0-9E11-A4772A63E66A}" dt="2019-01-30T17:44:13.823" v="1" actId="20577"/>
        <pc:sldMkLst>
          <pc:docMk/>
          <pc:sldMk cId="477504486" sldId="2374"/>
        </pc:sldMkLst>
        <pc:spChg chg="mod">
          <ac:chgData name="Monica Watson (Synaxis Corporation)" userId="S::v-mowats@microsoft.com::49385072-9ee8-420c-ab24-de132a3f79e8" providerId="AD" clId="Web-{BFA32CAE-7F6C-4CC0-9E11-A4772A63E66A}" dt="2019-01-30T17:44:13.823" v="1" actId="20577"/>
          <ac:spMkLst>
            <pc:docMk/>
            <pc:sldMk cId="477504486" sldId="2374"/>
            <ac:spMk id="3" creationId="{2BA8E374-5793-40F2-A7B7-2D8AB053A278}"/>
          </ac:spMkLst>
        </pc:spChg>
      </pc:sldChg>
    </pc:docChg>
  </pc:docChgLst>
  <pc:docChgLst>
    <pc:chgData name="Monica Watson (Synaxis Corporation)" userId="S::v-mowats@microsoft.com::49385072-9ee8-420c-ab24-de132a3f79e8" providerId="AD" clId="Web-{FD7A6C4B-F1FC-459A-A217-E87F9DE7C42A}"/>
    <pc:docChg chg="addSld delSld modSld sldOrd modSection">
      <pc:chgData name="Monica Watson (Synaxis Corporation)" userId="S::v-mowats@microsoft.com::49385072-9ee8-420c-ab24-de132a3f79e8" providerId="AD" clId="Web-{FD7A6C4B-F1FC-459A-A217-E87F9DE7C42A}" dt="2019-01-30T17:43:12.770" v="119"/>
      <pc:docMkLst>
        <pc:docMk/>
      </pc:docMkLst>
      <pc:sldChg chg="modSp mod ord modClrScheme chgLayout">
        <pc:chgData name="Monica Watson (Synaxis Corporation)" userId="S::v-mowats@microsoft.com::49385072-9ee8-420c-ab24-de132a3f79e8" providerId="AD" clId="Web-{FD7A6C4B-F1FC-459A-A217-E87F9DE7C42A}" dt="2019-01-30T17:43:09.301" v="118"/>
        <pc:sldMkLst>
          <pc:docMk/>
          <pc:sldMk cId="477504486" sldId="2374"/>
        </pc:sldMkLst>
        <pc:spChg chg="mod ord">
          <ac:chgData name="Monica Watson (Synaxis Corporation)" userId="S::v-mowats@microsoft.com::49385072-9ee8-420c-ab24-de132a3f79e8" providerId="AD" clId="Web-{FD7A6C4B-F1FC-459A-A217-E87F9DE7C42A}" dt="2019-01-30T17:42:45.801" v="117"/>
          <ac:spMkLst>
            <pc:docMk/>
            <pc:sldMk cId="477504486" sldId="2374"/>
            <ac:spMk id="2" creationId="{839C7298-752B-48BD-843F-683A22D59A7E}"/>
          </ac:spMkLst>
        </pc:spChg>
        <pc:spChg chg="mod ord">
          <ac:chgData name="Monica Watson (Synaxis Corporation)" userId="S::v-mowats@microsoft.com::49385072-9ee8-420c-ab24-de132a3f79e8" providerId="AD" clId="Web-{FD7A6C4B-F1FC-459A-A217-E87F9DE7C42A}" dt="2019-01-30T17:42:45.801" v="117"/>
          <ac:spMkLst>
            <pc:docMk/>
            <pc:sldMk cId="477504486" sldId="2374"/>
            <ac:spMk id="3" creationId="{2BA8E374-5793-40F2-A7B7-2D8AB053A278}"/>
          </ac:spMkLst>
        </pc:spChg>
      </pc:sldChg>
      <pc:sldChg chg="add ord">
        <pc:chgData name="Monica Watson (Synaxis Corporation)" userId="S::v-mowats@microsoft.com::49385072-9ee8-420c-ab24-de132a3f79e8" providerId="AD" clId="Web-{FD7A6C4B-F1FC-459A-A217-E87F9DE7C42A}" dt="2019-01-30T17:39:53.123" v="2"/>
        <pc:sldMkLst>
          <pc:docMk/>
          <pc:sldMk cId="762770278" sldId="8368"/>
        </pc:sldMkLst>
      </pc:sldChg>
      <pc:sldChg chg="modSp add ord">
        <pc:chgData name="Monica Watson (Synaxis Corporation)" userId="S::v-mowats@microsoft.com::49385072-9ee8-420c-ab24-de132a3f79e8" providerId="AD" clId="Web-{FD7A6C4B-F1FC-459A-A217-E87F9DE7C42A}" dt="2019-01-30T17:43:12.770" v="119"/>
        <pc:sldMkLst>
          <pc:docMk/>
          <pc:sldMk cId="3000853081" sldId="8369"/>
        </pc:sldMkLst>
        <pc:spChg chg="mod">
          <ac:chgData name="Monica Watson (Synaxis Corporation)" userId="S::v-mowats@microsoft.com::49385072-9ee8-420c-ab24-de132a3f79e8" providerId="AD" clId="Web-{FD7A6C4B-F1FC-459A-A217-E87F9DE7C42A}" dt="2019-01-30T17:42:30.285" v="116" actId="20577"/>
          <ac:spMkLst>
            <pc:docMk/>
            <pc:sldMk cId="3000853081" sldId="8369"/>
            <ac:spMk id="7" creationId="{807960A1-8A3E-4A16-859F-9700DA6B299E}"/>
          </ac:spMkLst>
        </pc:spChg>
      </pc:sldChg>
      <pc:sldMasterChg chg="addSldLayout">
        <pc:chgData name="Monica Watson (Synaxis Corporation)" userId="S::v-mowats@microsoft.com::49385072-9ee8-420c-ab24-de132a3f79e8" providerId="AD" clId="Web-{FD7A6C4B-F1FC-459A-A217-E87F9DE7C42A}" dt="2019-01-30T17:39:49.795" v="1"/>
        <pc:sldMasterMkLst>
          <pc:docMk/>
          <pc:sldMasterMk cId="2533309634" sldId="2147483682"/>
        </pc:sldMasterMkLst>
        <pc:sldLayoutChg chg="add">
          <pc:chgData name="Monica Watson (Synaxis Corporation)" userId="S::v-mowats@microsoft.com::49385072-9ee8-420c-ab24-de132a3f79e8" providerId="AD" clId="Web-{FD7A6C4B-F1FC-459A-A217-E87F9DE7C42A}" dt="2019-01-30T17:39:49.795" v="1"/>
          <pc:sldLayoutMkLst>
            <pc:docMk/>
            <pc:sldMasterMk cId="2533309634" sldId="2147483682"/>
            <pc:sldLayoutMk cId="1919069045" sldId="2147483712"/>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microsoft-my.sharepoint.com/personal/bethma_microsoft_com/Documents/Work/Stats/Community%20Created%20Pull%20Requests%20by%20Month.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cap="all" spc="50" baseline="0">
                <a:solidFill>
                  <a:schemeClr val="tx1">
                    <a:lumMod val="65000"/>
                    <a:lumOff val="35000"/>
                  </a:schemeClr>
                </a:solidFill>
                <a:latin typeface="+mn-lt"/>
                <a:ea typeface="+mn-ea"/>
                <a:cs typeface="+mn-cs"/>
              </a:defRPr>
            </a:pPr>
            <a:r>
              <a:rPr lang="en-US" sz="1800">
                <a:gradFill>
                  <a:gsLst>
                    <a:gs pos="0">
                      <a:schemeClr val="tx1"/>
                    </a:gs>
                    <a:gs pos="100000">
                      <a:schemeClr val="tx1"/>
                    </a:gs>
                  </a:gsLst>
                  <a:lin ang="5400000" scaled="0"/>
                </a:gradFill>
              </a:rPr>
              <a:t>COMMUNITY ACCEPTED PULL REQUESTS</a:t>
            </a:r>
          </a:p>
        </c:rich>
      </c:tx>
      <c:overlay val="0"/>
      <c:spPr>
        <a:noFill/>
        <a:ln>
          <a:noFill/>
        </a:ln>
        <a:effectLst/>
      </c:spPr>
      <c:txPr>
        <a:bodyPr rot="0" spcFirstLastPara="1" vertOverflow="ellipsis" vert="horz" wrap="square" anchor="ctr" anchorCtr="1"/>
        <a:lstStyle/>
        <a:p>
          <a:pPr>
            <a:defRPr sz="2200"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Community Accepted PRs</c:v>
                </c:pt>
              </c:strCache>
            </c:strRef>
          </c:tx>
          <c:spPr>
            <a:solidFill>
              <a:schemeClr val="accent1"/>
            </a:solidFill>
            <a:ln>
              <a:noFill/>
            </a:ln>
            <a:effectLst/>
          </c:spPr>
          <c:invertIfNegative val="0"/>
          <c:cat>
            <c:numRef>
              <c:f>Sheet1!$A$2:$A$41</c:f>
              <c:numCache>
                <c:formatCode>[$-409]mmm\-yy;@</c:formatCode>
                <c:ptCount val="40"/>
                <c:pt idx="0">
                  <c:v>41974</c:v>
                </c:pt>
                <c:pt idx="1">
                  <c:v>42005</c:v>
                </c:pt>
                <c:pt idx="2">
                  <c:v>42036</c:v>
                </c:pt>
                <c:pt idx="3">
                  <c:v>42064</c:v>
                </c:pt>
                <c:pt idx="4">
                  <c:v>42095</c:v>
                </c:pt>
                <c:pt idx="5">
                  <c:v>42125</c:v>
                </c:pt>
                <c:pt idx="6">
                  <c:v>42156</c:v>
                </c:pt>
                <c:pt idx="7">
                  <c:v>42186</c:v>
                </c:pt>
                <c:pt idx="8">
                  <c:v>42217</c:v>
                </c:pt>
                <c:pt idx="9">
                  <c:v>42248</c:v>
                </c:pt>
                <c:pt idx="10">
                  <c:v>42278</c:v>
                </c:pt>
                <c:pt idx="11">
                  <c:v>42309</c:v>
                </c:pt>
                <c:pt idx="12">
                  <c:v>42339</c:v>
                </c:pt>
                <c:pt idx="13">
                  <c:v>42370</c:v>
                </c:pt>
                <c:pt idx="14">
                  <c:v>42401</c:v>
                </c:pt>
                <c:pt idx="15">
                  <c:v>42430</c:v>
                </c:pt>
                <c:pt idx="16">
                  <c:v>42461</c:v>
                </c:pt>
                <c:pt idx="17">
                  <c:v>42491</c:v>
                </c:pt>
                <c:pt idx="18">
                  <c:v>42522</c:v>
                </c:pt>
                <c:pt idx="19">
                  <c:v>42552</c:v>
                </c:pt>
                <c:pt idx="20">
                  <c:v>42583</c:v>
                </c:pt>
                <c:pt idx="21">
                  <c:v>42614</c:v>
                </c:pt>
                <c:pt idx="22">
                  <c:v>42644</c:v>
                </c:pt>
                <c:pt idx="23">
                  <c:v>42675</c:v>
                </c:pt>
                <c:pt idx="24">
                  <c:v>42705</c:v>
                </c:pt>
                <c:pt idx="25">
                  <c:v>42736</c:v>
                </c:pt>
                <c:pt idx="26">
                  <c:v>42767</c:v>
                </c:pt>
                <c:pt idx="27">
                  <c:v>42795</c:v>
                </c:pt>
                <c:pt idx="28">
                  <c:v>42826</c:v>
                </c:pt>
                <c:pt idx="29">
                  <c:v>42856</c:v>
                </c:pt>
                <c:pt idx="30">
                  <c:v>42887</c:v>
                </c:pt>
                <c:pt idx="31">
                  <c:v>42917</c:v>
                </c:pt>
                <c:pt idx="32">
                  <c:v>42948</c:v>
                </c:pt>
                <c:pt idx="33">
                  <c:v>42979</c:v>
                </c:pt>
                <c:pt idx="34">
                  <c:v>43009</c:v>
                </c:pt>
                <c:pt idx="35">
                  <c:v>43040</c:v>
                </c:pt>
                <c:pt idx="36">
                  <c:v>43070</c:v>
                </c:pt>
                <c:pt idx="37">
                  <c:v>43101</c:v>
                </c:pt>
                <c:pt idx="38">
                  <c:v>43132</c:v>
                </c:pt>
                <c:pt idx="39">
                  <c:v>43160</c:v>
                </c:pt>
              </c:numCache>
            </c:numRef>
          </c:cat>
          <c:val>
            <c:numRef>
              <c:f>Sheet1!$B$2:$B$41</c:f>
              <c:numCache>
                <c:formatCode>0</c:formatCode>
                <c:ptCount val="40"/>
                <c:pt idx="0">
                  <c:v>201</c:v>
                </c:pt>
                <c:pt idx="1">
                  <c:v>315</c:v>
                </c:pt>
                <c:pt idx="2">
                  <c:v>434</c:v>
                </c:pt>
                <c:pt idx="3">
                  <c:v>397</c:v>
                </c:pt>
                <c:pt idx="4">
                  <c:v>379</c:v>
                </c:pt>
                <c:pt idx="5">
                  <c:v>443</c:v>
                </c:pt>
                <c:pt idx="6">
                  <c:v>407</c:v>
                </c:pt>
                <c:pt idx="7">
                  <c:v>440</c:v>
                </c:pt>
                <c:pt idx="8">
                  <c:v>412</c:v>
                </c:pt>
                <c:pt idx="9">
                  <c:v>475</c:v>
                </c:pt>
                <c:pt idx="10">
                  <c:v>514</c:v>
                </c:pt>
                <c:pt idx="11">
                  <c:v>577</c:v>
                </c:pt>
                <c:pt idx="12">
                  <c:v>563</c:v>
                </c:pt>
                <c:pt idx="13">
                  <c:v>515</c:v>
                </c:pt>
                <c:pt idx="14">
                  <c:v>578</c:v>
                </c:pt>
                <c:pt idx="15">
                  <c:v>560</c:v>
                </c:pt>
                <c:pt idx="16">
                  <c:v>650</c:v>
                </c:pt>
                <c:pt idx="17">
                  <c:v>768</c:v>
                </c:pt>
                <c:pt idx="18">
                  <c:v>823</c:v>
                </c:pt>
                <c:pt idx="19">
                  <c:v>809</c:v>
                </c:pt>
                <c:pt idx="20">
                  <c:v>908</c:v>
                </c:pt>
                <c:pt idx="21">
                  <c:v>798</c:v>
                </c:pt>
                <c:pt idx="22">
                  <c:v>879</c:v>
                </c:pt>
                <c:pt idx="23">
                  <c:v>1065</c:v>
                </c:pt>
                <c:pt idx="24">
                  <c:v>965</c:v>
                </c:pt>
                <c:pt idx="25">
                  <c:v>1038</c:v>
                </c:pt>
                <c:pt idx="26">
                  <c:v>1186</c:v>
                </c:pt>
                <c:pt idx="27">
                  <c:v>1367</c:v>
                </c:pt>
                <c:pt idx="28">
                  <c:v>1180</c:v>
                </c:pt>
                <c:pt idx="29">
                  <c:v>1145</c:v>
                </c:pt>
                <c:pt idx="30">
                  <c:v>1372</c:v>
                </c:pt>
                <c:pt idx="31">
                  <c:v>1459</c:v>
                </c:pt>
                <c:pt idx="32">
                  <c:v>1499</c:v>
                </c:pt>
                <c:pt idx="33">
                  <c:v>1235</c:v>
                </c:pt>
                <c:pt idx="34">
                  <c:v>1314</c:v>
                </c:pt>
                <c:pt idx="35">
                  <c:v>1395</c:v>
                </c:pt>
                <c:pt idx="36">
                  <c:v>1137</c:v>
                </c:pt>
                <c:pt idx="37">
                  <c:v>1382</c:v>
                </c:pt>
                <c:pt idx="38">
                  <c:v>1568</c:v>
                </c:pt>
                <c:pt idx="39">
                  <c:v>1951</c:v>
                </c:pt>
              </c:numCache>
            </c:numRef>
          </c:val>
          <c:extLst>
            <c:ext xmlns:c16="http://schemas.microsoft.com/office/drawing/2014/chart" uri="{C3380CC4-5D6E-409C-BE32-E72D297353CC}">
              <c16:uniqueId val="{00000000-13C3-4548-AE9A-AFE5726D8943}"/>
            </c:ext>
          </c:extLst>
        </c:ser>
        <c:dLbls>
          <c:showLegendKey val="0"/>
          <c:showVal val="0"/>
          <c:showCatName val="0"/>
          <c:showSerName val="0"/>
          <c:showPercent val="0"/>
          <c:showBubbleSize val="0"/>
        </c:dLbls>
        <c:gapWidth val="55"/>
        <c:overlap val="-70"/>
        <c:axId val="468717760"/>
        <c:axId val="468718416"/>
      </c:barChart>
      <c:dateAx>
        <c:axId val="468717760"/>
        <c:scaling>
          <c:orientation val="minMax"/>
        </c:scaling>
        <c:delete val="0"/>
        <c:axPos val="b"/>
        <c:numFmt formatCode="[$-409]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gradFill>
                  <a:gsLst>
                    <a:gs pos="0">
                      <a:schemeClr val="tx1"/>
                    </a:gs>
                    <a:gs pos="100000">
                      <a:schemeClr val="tx1"/>
                    </a:gs>
                  </a:gsLst>
                  <a:lin ang="5400000" scaled="0"/>
                </a:gradFill>
                <a:latin typeface="+mn-lt"/>
                <a:ea typeface="+mn-ea"/>
                <a:cs typeface="+mn-cs"/>
              </a:defRPr>
            </a:pPr>
            <a:endParaRPr lang="en-US"/>
          </a:p>
        </c:txPr>
        <c:crossAx val="468718416"/>
        <c:crosses val="autoZero"/>
        <c:auto val="1"/>
        <c:lblOffset val="100"/>
        <c:baseTimeUnit val="months"/>
      </c:dateAx>
      <c:valAx>
        <c:axId val="468718416"/>
        <c:scaling>
          <c:orientation val="minMax"/>
          <c:max val="2000"/>
        </c:scaling>
        <c:delete val="0"/>
        <c:axPos val="l"/>
        <c:majorGridlines>
          <c:spPr>
            <a:ln w="9525" cap="flat" cmpd="sng" algn="ctr">
              <a:no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687177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F7BDC9-65DC-459A-9648-263D1D996E49}" type="datetimeFigureOut">
              <a:rPr lang="en-US" smtClean="0"/>
              <a:t>5/22/2019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176AEC-D991-4358-8F77-6702E27DD2F8}" type="slidenum">
              <a:rPr lang="en-US" smtClean="0"/>
              <a:t>‹#›</a:t>
            </a:fld>
            <a:endParaRPr lang="en-US"/>
          </a:p>
        </p:txBody>
      </p:sp>
    </p:spTree>
    <p:extLst>
      <p:ext uri="{BB962C8B-B14F-4D97-AF65-F5344CB8AC3E}">
        <p14:creationId xmlns:p14="http://schemas.microsoft.com/office/powerpoint/2010/main" val="776935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5/22/2019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61069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3600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3583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We’re also announcing today the first preview of .NET Core 3. It comes with significant updates to desktop and server workloads.</a:t>
            </a:r>
          </a:p>
          <a:p>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.NET Core 3 brings Windows desktop development to .NET Core, with support for WinForms and WPF.</a:t>
            </a:r>
          </a:p>
          <a:p>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It enables more flexible deployment with side-by-side and self-contained EXEs.</a:t>
            </a:r>
          </a:p>
          <a:p>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We also have new features on the server side, including composable UIs with ASP.NET Core with Razor Components, which will provide full-stack web development with .NET for the first time.</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5/22/2019 1:51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547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71542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HTTP/2, API security, show the meetup or GitHub API / show swagger</a:t>
            </a:r>
          </a:p>
          <a:p>
            <a:r>
              <a:rPr lang="en-US" dirty="0"/>
              <a:t>Bootstrap 4 template updates</a:t>
            </a:r>
          </a:p>
          <a:p>
            <a:r>
              <a:rPr lang="en-US" dirty="0"/>
              <a:t>Angular templates</a:t>
            </a:r>
          </a:p>
          <a:p>
            <a:endParaRPr lang="en-US" dirty="0"/>
          </a:p>
          <a:p>
            <a:r>
              <a:rPr lang="en-US" dirty="0"/>
              <a:t>-- 8min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5367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Azure is the .NET developer’s cloud. There are hundreds of developer services accessible to C# developers. From fully managed platform as a service with App Service, to serverless event driven Azure functions to relational and non-relational databases, the .NET developer is a primary target customer. We make developing against these services as integrated and productive as a .NET developer would expect.  </a:t>
            </a:r>
          </a:p>
        </p:txBody>
      </p:sp>
      <p:sp>
        <p:nvSpPr>
          <p:cNvPr id="4" name="Header Placeholder 3"/>
          <p:cNvSpPr>
            <a:spLocks noGrp="1"/>
          </p:cNvSpPr>
          <p:nvPr>
            <p:ph type="hdr" sz="quarter" idx="10"/>
          </p:nvPr>
        </p:nvSpPr>
        <p:spPr/>
        <p:txBody>
          <a:bodyPr/>
          <a:lstStyle/>
          <a:p>
            <a:pPr marL="0" marR="0" lvl="0" indent="0" algn="l" defTabSz="98589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604067" marR="0" lvl="0" indent="0" algn="l" defTabSz="96618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5/22/2019 1:51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7198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Of course there are a lot of great tools in Visual Studio for building applications. But what’s even better is the latest tools for building, monitoring, and managing your cloud applications. Whether that’s web applications hosted in App Service, or serverless Azure functions with C#, or containerized apps with Docker, we have you covered.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52462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Today, I’m pleased to announce that we’re making WPF, WinForms, and Windows UI XAML controls open source.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These frameworks are used by millions of .NET developers, and open sourcing them has been one of our top community requests, so it’s great that now developers targeting windows desktop can adopt .NET Core.</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5/22/2019 1:51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45997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We’re also announcing today the first preview of .NET Core 3. It comes with significant updates to desktop and server workloads.</a:t>
            </a:r>
          </a:p>
          <a:p>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.NET Core 3 brings Windows desktop development to .NET Core, with support for WinForms and WPF.</a:t>
            </a:r>
          </a:p>
          <a:p>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It enables more flexible deployment with side-by-side and self-contained EXEs.</a:t>
            </a:r>
          </a:p>
          <a:p>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We also have new features on the server side, including composable UIs with ASP.NET Core with Razor Components, which will provide full-stack web development with .NET for the first time.</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5/22/2019 1:51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3370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ANIMATED SLIDE – shows progression of entire .NET platform into .NET Core specific workloads. </a:t>
            </a:r>
          </a:p>
          <a:p>
            <a:endParaRPr lang="en-US"/>
          </a:p>
          <a:p>
            <a:r>
              <a:rPr lang="en-US"/>
              <a:t>.NET Core is our cross-platform, open source implementation of .NET and is perfectly suited for requirements of cloud-native, cross-platform services. We’ve made significant investments in the core performance as well as the web stack so that you can easily take advantage of cloud patterns and scale.  </a:t>
            </a:r>
          </a:p>
          <a:p>
            <a:endParaRPr lang="en-US"/>
          </a:p>
          <a:p>
            <a:r>
              <a:rPr lang="en-US"/>
              <a:t>.NET Core 3 will expand on the supported workloads to include IoT, AI and Windows Desktop.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682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43548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4830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3837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74495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HTTP/2, API security, show the meetup or GitHub API / show swagger</a:t>
            </a:r>
          </a:p>
          <a:p>
            <a:r>
              <a:rPr lang="en-US" dirty="0"/>
              <a:t>Bootstrap 4 template updates</a:t>
            </a:r>
          </a:p>
          <a:p>
            <a:r>
              <a:rPr lang="en-US" dirty="0"/>
              <a:t>Angular templates</a:t>
            </a:r>
          </a:p>
          <a:p>
            <a:endParaRPr lang="en-US" dirty="0"/>
          </a:p>
          <a:p>
            <a:r>
              <a:rPr lang="en-US" dirty="0"/>
              <a:t>-- 8min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54370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73966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9564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12947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90949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99139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2447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05505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73998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76463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5min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28344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25571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1858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54765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03292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.NET Framework will continue with highly-compatible targeted improvements like the last few releases and support will remain unchanged. You will be able to retarget existing apps to 4.8 and gain these improvements. </a:t>
            </a:r>
          </a:p>
          <a:p>
            <a:endParaRPr lang="en-US"/>
          </a:p>
          <a:p>
            <a:r>
              <a:rPr lang="en-US"/>
              <a:t>When you’re ready to move to .NET Core 3 (to take advantage of </a:t>
            </a:r>
            <a:r>
              <a:rPr lang="en-US" err="1"/>
              <a:t>SxS</a:t>
            </a:r>
            <a:r>
              <a:rPr lang="en-US"/>
              <a:t> install, interop between desktop app frameworks, and .NET Core performance) you can retarget and rebuild your apps to .NET Core.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1701F2-1757-4817-8FC4-77DCE863084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08087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02886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HTTP/2, API security, show the meetup or GitHub API / show swagger</a:t>
            </a:r>
          </a:p>
          <a:p>
            <a:r>
              <a:rPr lang="en-US" dirty="0"/>
              <a:t>Bootstrap 4 template updates</a:t>
            </a:r>
          </a:p>
          <a:p>
            <a:r>
              <a:rPr lang="en-US" dirty="0"/>
              <a:t>Angular templates</a:t>
            </a:r>
          </a:p>
          <a:p>
            <a:endParaRPr lang="en-US" dirty="0"/>
          </a:p>
          <a:p>
            <a:r>
              <a:rPr lang="en-US" dirty="0"/>
              <a:t>-- 8min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6926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You can build anything with .NET.  We’ve made significant investments in .NET over the years as well as unifying the ecosystem to support building literally anything. From desktop to gaming to the cloud, .NET is a general purpose programming platform that enables all kinds of scenarios. Once you learn one, you can easily pick up another.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20307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However for many specific domains you need to build and train your own models. ML.NET is built for .NET developers to do exactly that. ML.NET is a Machine Learning framework for .NET developers to build custom ML Models. </a:t>
            </a:r>
          </a:p>
          <a:p>
            <a:endParaRPr lang="en-US"/>
          </a:p>
          <a:p>
            <a:r>
              <a:rPr lang="en-US"/>
              <a:t>ML.NET is developer focused which means we are going to optimize for common developer scenarios like recommendation, sentiment analysis</a:t>
            </a:r>
          </a:p>
          <a:p>
            <a:endParaRPr lang="en-US"/>
          </a:p>
          <a:p>
            <a:r>
              <a:rPr lang="en-US"/>
              <a:t>ML.NET is based upon a decade of internal goodness </a:t>
            </a:r>
          </a:p>
          <a:p>
            <a:endParaRPr lang="en-US"/>
          </a:p>
          <a:p>
            <a:r>
              <a:rPr lang="en-US"/>
              <a:t>ML.NET is open source and cross-platform</a:t>
            </a:r>
          </a:p>
          <a:p>
            <a:pPr lvl="0"/>
            <a:endParaRPr lang="en-US"/>
          </a:p>
        </p:txBody>
      </p:sp>
      <p:sp>
        <p:nvSpPr>
          <p:cNvPr id="4" name="Header Placeholder 3"/>
          <p:cNvSpPr>
            <a:spLocks noGrp="1"/>
          </p:cNvSpPr>
          <p:nvPr>
            <p:ph type="hdr" sz="quarter" idx="10"/>
          </p:nvPr>
        </p:nvSpPr>
        <p:spPr/>
        <p:txBody>
          <a:bodyPr/>
          <a:lstStyle/>
          <a:p>
            <a:pPr marL="0" marR="0" lvl="0" indent="0" algn="l" defTabSz="98589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604067" marR="0" lvl="0" indent="0" algn="l" defTabSz="96618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5/22/2019 1:51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878312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However for many specific domains you need to build and train your own models. ML.NET is built for .NET developers to do exactly that. ML.NET is a Machine Learning framework for .NET developers to build custom ML Models. </a:t>
            </a:r>
          </a:p>
          <a:p>
            <a:endParaRPr lang="en-US"/>
          </a:p>
          <a:p>
            <a:r>
              <a:rPr lang="en-US"/>
              <a:t>ML.NET is developer focused which means we are going to optimize for common developer scenarios like recommendation, sentiment analysis</a:t>
            </a:r>
          </a:p>
          <a:p>
            <a:endParaRPr lang="en-US"/>
          </a:p>
          <a:p>
            <a:r>
              <a:rPr lang="en-US"/>
              <a:t>ML.NET is based upon a decade of internal goodness </a:t>
            </a:r>
          </a:p>
          <a:p>
            <a:endParaRPr lang="en-US"/>
          </a:p>
          <a:p>
            <a:r>
              <a:rPr lang="en-US"/>
              <a:t>ML.NET is open source and cross-platform</a:t>
            </a:r>
          </a:p>
          <a:p>
            <a:pPr lvl="0"/>
            <a:endParaRPr lang="en-US"/>
          </a:p>
        </p:txBody>
      </p:sp>
      <p:sp>
        <p:nvSpPr>
          <p:cNvPr id="4" name="Header Placeholder 3"/>
          <p:cNvSpPr>
            <a:spLocks noGrp="1"/>
          </p:cNvSpPr>
          <p:nvPr>
            <p:ph type="hdr" sz="quarter" idx="10"/>
          </p:nvPr>
        </p:nvSpPr>
        <p:spPr/>
        <p:txBody>
          <a:bodyPr/>
          <a:lstStyle/>
          <a:p>
            <a:pPr marL="0" marR="0" lvl="0" indent="0" algn="l" defTabSz="98589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604067" marR="0" lvl="0" indent="0" algn="l" defTabSz="96618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5/22/2019 1:51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73187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01446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I hope what we showed you today reinforced our commitment to .NET for building anything you can imagine. It’s the best time to be a .NET developer and we have some very exciting innovations being made to the platform. The ecosystem is growing and it’s thanks to you! Please get involved and learn more on our website.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05368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59350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ECFDC7D-F4BE-4668-920D-08874925A5D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5/22/2019 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743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513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 2001-Feb 2002.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 new platform is born. </a:t>
            </a:r>
            <a:r>
              <a:rPr lang="en-US" b="0" dirty="0"/>
              <a:t>Along with HP,</a:t>
            </a:r>
            <a:r>
              <a:rPr lang="en-US" b="0" baseline="0" dirty="0"/>
              <a:t> Intel and others, the ECMA-335 standard was created that defined a common language infrastructure to support multiple programming languages. C# and Visual Basic.NET were released and F# came later in 2007, but there are over 20 other .NET languages today. Visual Studio .NET was released and included C#, VB, C++ development all in one box. This was the first IDE that was truly integrated across multiple languages.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Mono project begins. </a:t>
            </a:r>
            <a:r>
              <a:rPr lang="en-US" dirty="0"/>
              <a:t>The CLI</a:t>
            </a:r>
            <a:r>
              <a:rPr lang="en-US" baseline="0" dirty="0"/>
              <a:t> spec gave others the ability to create their own .NET implementations. Even though Microsoft built the first .NET Framework for Windows-only, the spec was intentionally portable across OSes and chipsets. The Mono project began, spearheaded by Miguel de Icaza, with the goal to implement Microsoft's new .NET development platform on Linux and Unix-like platforms. Later, Miguel started Xamarin which focused on cross-platform, native, mobile development with C#, built upon Mono. This allows developers to use C# and .NET to build apps for iOS and Android. Unity games development also emerged from Mono.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2008.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ASP.NET MVC web development stack is released to </a:t>
            </a:r>
            <a:r>
              <a:rPr lang="en-US" b="1" baseline="0" dirty="0" err="1"/>
              <a:t>CodePlex</a:t>
            </a:r>
            <a:r>
              <a:rPr lang="en-US" b="1" baseline="0" dirty="0"/>
              <a:t> as open source. </a:t>
            </a:r>
            <a:r>
              <a:rPr lang="en-US" b="0" baseline="0" dirty="0"/>
              <a:t>This was the first application development framework from Microsoft to be released as open source. The underlying runtime and compilers were still closed however.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2014.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Hell</a:t>
            </a:r>
            <a:r>
              <a:rPr lang="en-US" b="1" baseline="0" dirty="0"/>
              <a:t> freezes over &amp; pigs fly. </a:t>
            </a:r>
            <a:r>
              <a:rPr lang="en-US" dirty="0"/>
              <a:t>Early 2014 at Microsoft’s BUILD</a:t>
            </a:r>
            <a:r>
              <a:rPr lang="en-US" baseline="0" dirty="0"/>
              <a:t> conference</a:t>
            </a:r>
            <a:r>
              <a:rPr lang="en-US" dirty="0"/>
              <a:t>, Anders Hejlsberg, the father of C#,</a:t>
            </a:r>
            <a:r>
              <a:rPr lang="en-US" baseline="0" dirty="0"/>
              <a:t> releases </a:t>
            </a:r>
            <a:r>
              <a:rPr lang="en-US" dirty="0"/>
              <a:t>the .NET Compiler</a:t>
            </a:r>
            <a:r>
              <a:rPr lang="en-US" baseline="0" dirty="0"/>
              <a:t> Platform “Roslyn” as open source on stage. Later in November, .NET Core project begins in the open. The technology world is shocked, and the .NET community is excited. .NET Core is a new cloud-native implementation of .NET that is geared for cross-platform, hyper-scale services as well as small IoT devices. It’s meant to bring .NET into the next 15 years of computing. And the community has been extremely supportive….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2016.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Mono comes home. </a:t>
            </a:r>
            <a:r>
              <a:rPr lang="en-US" dirty="0"/>
              <a:t>In</a:t>
            </a:r>
            <a:r>
              <a:rPr lang="en-US" baseline="0" dirty="0"/>
              <a:t> early 2016, Microsoft finally acquires Xamarin and brings Miguel de Icaza into Developer Division. Mono joins the .NET foundation and is officially supported and contributed to by Microsoft. The Microsoft community officially meets the Mono community.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2017.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.NET Core 2.0 Released. </a:t>
            </a:r>
            <a:r>
              <a:rPr lang="en-US" b="0" baseline="0" dirty="0"/>
              <a:t>Our cross platform and open source implementation of .NET finally releases to the world with unified tooling support across multiple operating systems and editors. </a:t>
            </a:r>
            <a:endParaRPr lang="en-US" b="1"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5/22/2019 1:51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7087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We’ve seen companies taking a bet on .NET because it’s a completely open source project now. More than 20,000 contributors* from 3700 companies have contributed to .NET Core and related open source repositories, with over half of the contributions coming from outside Microsoft. </a:t>
            </a:r>
          </a:p>
          <a:p>
            <a:endParaRPr lang="en-US"/>
          </a:p>
          <a:p>
            <a:r>
              <a:rPr lang="en-US"/>
              <a:t>In the last year we have seen over half a million developers use .NET Core, the cross-platform, high-performance, implementation of .NET. </a:t>
            </a:r>
            <a:endParaRPr lang="en-US">
              <a:cs typeface="Calibri"/>
            </a:endParaRPr>
          </a:p>
          <a:p>
            <a:pPr defTabSz="966501">
              <a:defRPr/>
            </a:pPr>
            <a:endParaRPr lang="en-US"/>
          </a:p>
          <a:p>
            <a:pPr defTabSz="966501">
              <a:defRPr/>
            </a:pPr>
            <a:endParaRPr lang="en-US">
              <a:cs typeface="Calibri"/>
            </a:endParaRPr>
          </a:p>
          <a:p>
            <a:pPr defTabSz="966501">
              <a:defRPr/>
            </a:pPr>
            <a:r>
              <a:rPr lang="en-US"/>
              <a:t>*contributor = Submitted a Pull Request or </a:t>
            </a:r>
            <a:r>
              <a:rPr lang="en-US" i="1"/>
              <a:t>Created </a:t>
            </a:r>
            <a:r>
              <a:rPr lang="en-US"/>
              <a:t>an Issue. Data up to March 2018.</a:t>
            </a:r>
          </a:p>
          <a:p>
            <a:endParaRPr lang="en-US"/>
          </a:p>
        </p:txBody>
      </p:sp>
      <p:sp>
        <p:nvSpPr>
          <p:cNvPr id="7" name="Slide Number Placeholder 6"/>
          <p:cNvSpPr>
            <a:spLocks noGrp="1"/>
          </p:cNvSpPr>
          <p:nvPr>
            <p:ph type="sldNum" sz="quarter" idx="13"/>
          </p:nvPr>
        </p:nvSpPr>
        <p:spPr/>
        <p:txBody>
          <a:bodyPr/>
          <a:lstStyle/>
          <a:p>
            <a:pPr marL="0" marR="0" lvl="0" indent="0" algn="r" defTabSz="98588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89"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10">
            <a:extLst>
              <a:ext uri="{FF2B5EF4-FFF2-40B4-BE49-F238E27FC236}">
                <a16:creationId xmlns:a16="http://schemas.microsoft.com/office/drawing/2014/main" id="{90CD7AC4-82E9-4367-8CA7-1036982E541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68400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We’re also announcing today the first preview of .NET Core 3. It comes with significant updates to desktop and server workloads.</a:t>
            </a:r>
          </a:p>
          <a:p>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.NET Core 3 brings Windows desktop development to .NET Core, with support for WinForms and WPF.</a:t>
            </a:r>
          </a:p>
          <a:p>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It enables more flexible deployment with side-by-side and self-contained EXEs.</a:t>
            </a:r>
          </a:p>
          <a:p>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We also have new features on the server side, including composable UIs with ASP.NET Core with Razor Components, which will provide full-stack web development with .NET for the first time.</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5/22/2019 1:51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877333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037097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TA Slide no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1156287"/>
            <a:ext cx="11018520" cy="553998"/>
          </a:xfrm>
        </p:spPr>
        <p:txBody>
          <a:bodyPr/>
          <a:lstStyle/>
          <a:p>
            <a:r>
              <a:rPr lang="en-US"/>
              <a:t>Click to edit Master title style</a:t>
            </a:r>
          </a:p>
        </p:txBody>
      </p:sp>
      <p:sp>
        <p:nvSpPr>
          <p:cNvPr id="3" name="Text Placeholder 2"/>
          <p:cNvSpPr>
            <a:spLocks noGrp="1"/>
          </p:cNvSpPr>
          <p:nvPr>
            <p:ph type="body" sz="quarter" idx="10"/>
          </p:nvPr>
        </p:nvSpPr>
        <p:spPr>
          <a:xfrm>
            <a:off x="584200" y="2413397"/>
            <a:ext cx="11018520" cy="3858815"/>
          </a:xfrm>
        </p:spPr>
        <p:txBody>
          <a:bodyPr>
            <a:noAutofit/>
          </a:bodyPr>
          <a:lstStyle>
            <a:lvl1pPr marL="0" indent="0">
              <a:buFont typeface="Wingdings" panose="05000000000000000000" pitchFamily="2" charset="2"/>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MS logo gray - EMF" descr="Microsoft logo, gray text version">
            <a:extLst>
              <a:ext uri="{FF2B5EF4-FFF2-40B4-BE49-F238E27FC236}">
                <a16:creationId xmlns:a16="http://schemas.microsoft.com/office/drawing/2014/main" id="{C066AF31-E31D-4973-ADD4-F94BEE9A36D6}"/>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5" name="Rectangle 4">
            <a:extLst>
              <a:ext uri="{FF2B5EF4-FFF2-40B4-BE49-F238E27FC236}">
                <a16:creationId xmlns:a16="http://schemas.microsoft.com/office/drawing/2014/main" id="{0A0B2502-024A-4A63-98D2-3334EACDF15A}"/>
              </a:ext>
            </a:extLst>
          </p:cNvPr>
          <p:cNvSpPr/>
          <p:nvPr userDrawn="1"/>
        </p:nvSpPr>
        <p:spPr bwMode="auto">
          <a:xfrm>
            <a:off x="289560" y="2090057"/>
            <a:ext cx="11612880" cy="4480560"/>
          </a:xfrm>
          <a:prstGeom prst="rect">
            <a:avLst/>
          </a:prstGeom>
          <a:no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5947840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8973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22686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231120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67052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561964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373167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033678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noChangeAspect="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5644118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44191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3726813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3024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294735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020356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92790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8231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670603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2807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b="1"/>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35856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940493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138584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235746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57532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2288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28594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2"/>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2165174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51363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18808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TA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1156287"/>
            <a:ext cx="11018520" cy="553998"/>
          </a:xfrm>
        </p:spPr>
        <p:txBody>
          <a:bodyPr/>
          <a:lstStyle/>
          <a:p>
            <a:r>
              <a:rPr lang="en-US"/>
              <a:t>Click to edit Master title style</a:t>
            </a:r>
          </a:p>
        </p:txBody>
      </p:sp>
      <p:sp>
        <p:nvSpPr>
          <p:cNvPr id="3" name="Text Placeholder 2"/>
          <p:cNvSpPr>
            <a:spLocks noGrp="1"/>
          </p:cNvSpPr>
          <p:nvPr>
            <p:ph type="body" sz="quarter" idx="10"/>
          </p:nvPr>
        </p:nvSpPr>
        <p:spPr>
          <a:xfrm>
            <a:off x="584200" y="2413397"/>
            <a:ext cx="11018520" cy="3858815"/>
          </a:xfrm>
        </p:spPr>
        <p:txBody>
          <a:bodyPr>
            <a:noAutofit/>
          </a:bodyPr>
          <a:lstStyle>
            <a:lvl1pPr marL="228600" indent="-228600">
              <a:buFont typeface="Wingdings" panose="05000000000000000000" pitchFamily="2" charset="2"/>
              <a:buChar cha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MS logo gray - EMF" descr="Microsoft logo, gray text version">
            <a:extLst>
              <a:ext uri="{FF2B5EF4-FFF2-40B4-BE49-F238E27FC236}">
                <a16:creationId xmlns:a16="http://schemas.microsoft.com/office/drawing/2014/main" id="{C066AF31-E31D-4973-ADD4-F94BEE9A36D6}"/>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5" name="Rectangle 4">
            <a:extLst>
              <a:ext uri="{FF2B5EF4-FFF2-40B4-BE49-F238E27FC236}">
                <a16:creationId xmlns:a16="http://schemas.microsoft.com/office/drawing/2014/main" id="{0A0B2502-024A-4A63-98D2-3334EACDF15A}"/>
              </a:ext>
            </a:extLst>
          </p:cNvPr>
          <p:cNvSpPr/>
          <p:nvPr userDrawn="1"/>
        </p:nvSpPr>
        <p:spPr bwMode="auto">
          <a:xfrm>
            <a:off x="289560" y="2090057"/>
            <a:ext cx="11612880" cy="4480560"/>
          </a:xfrm>
          <a:prstGeom prst="rect">
            <a:avLst/>
          </a:prstGeom>
          <a:no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090236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2"/>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53330963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3"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0.xml"/><Relationship Id="rId5" Type="http://schemas.openxmlformats.org/officeDocument/2006/relationships/image" Target="../media/image10.png"/><Relationship Id="rId4" Type="http://schemas.openxmlformats.org/officeDocument/2006/relationships/image" Target="../media/image9.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2.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36.png"/><Relationship Id="rId11" Type="http://schemas.microsoft.com/office/2007/relationships/hdphoto" Target="../media/hdphoto1.wdp"/><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1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7.xml"/><Relationship Id="rId1" Type="http://schemas.openxmlformats.org/officeDocument/2006/relationships/slideLayout" Target="../slideLayouts/slideLayout25.xml"/><Relationship Id="rId5" Type="http://schemas.openxmlformats.org/officeDocument/2006/relationships/image" Target="../media/image69.png"/><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4.xml"/><Relationship Id="rId16" Type="http://schemas.openxmlformats.org/officeDocument/2006/relationships/image" Target="../media/image26.png"/><Relationship Id="rId1" Type="http://schemas.openxmlformats.org/officeDocument/2006/relationships/slideLayout" Target="../slideLayouts/slideLayout13.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4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hyperlink" Target="https://github.com/dotnet/machinelearning-samples"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2.xml"/><Relationship Id="rId1" Type="http://schemas.openxmlformats.org/officeDocument/2006/relationships/slideLayout" Target="../slideLayouts/slideLayout26.xml"/><Relationship Id="rId4" Type="http://schemas.openxmlformats.org/officeDocument/2006/relationships/hyperlink" Target="https://devblogs.microsoft.com/dotnet/announcing-ml-net-0-11-machine-learning-for-net/" TargetMode="External"/></Relationships>
</file>

<file path=ppt/slides/_rels/slide4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hyperlink" Target="http://www.dot.net/" TargetMode="External"/><Relationship Id="rId2" Type="http://schemas.openxmlformats.org/officeDocument/2006/relationships/notesSlide" Target="../notesSlides/notesSlide43.xml"/><Relationship Id="rId16" Type="http://schemas.openxmlformats.org/officeDocument/2006/relationships/image" Target="../media/image26.png"/><Relationship Id="rId1" Type="http://schemas.openxmlformats.org/officeDocument/2006/relationships/slideLayout" Target="../slideLayouts/slideLayout13.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chart" Target="../charts/char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ED5619-C315-4C78-8BAE-CB399BD3980F}"/>
              </a:ext>
            </a:extLst>
          </p:cNvPr>
          <p:cNvPicPr>
            <a:picLocks noChangeAspect="1"/>
          </p:cNvPicPr>
          <p:nvPr/>
        </p:nvPicPr>
        <p:blipFill>
          <a:blip r:embed="rId3"/>
          <a:stretch>
            <a:fillRect/>
          </a:stretch>
        </p:blipFill>
        <p:spPr>
          <a:xfrm>
            <a:off x="584200" y="334276"/>
            <a:ext cx="2133600" cy="752475"/>
          </a:xfrm>
          <a:prstGeom prst="rect">
            <a:avLst/>
          </a:prstGeom>
        </p:spPr>
      </p:pic>
      <p:sp>
        <p:nvSpPr>
          <p:cNvPr id="9" name="Title 1">
            <a:extLst>
              <a:ext uri="{FF2B5EF4-FFF2-40B4-BE49-F238E27FC236}">
                <a16:creationId xmlns:a16="http://schemas.microsoft.com/office/drawing/2014/main" id="{6C8B58A2-906F-489C-8828-29FFD6A8D43F}"/>
              </a:ext>
            </a:extLst>
          </p:cNvPr>
          <p:cNvSpPr txBox="1">
            <a:spLocks/>
          </p:cNvSpPr>
          <p:nvPr/>
        </p:nvSpPr>
        <p:spPr>
          <a:xfrm>
            <a:off x="584200" y="1016476"/>
            <a:ext cx="10580914" cy="3539430"/>
          </a:xfrm>
          <a:prstGeom prst="rect">
            <a:avLst/>
          </a:prstGeom>
          <a:noFill/>
        </p:spPr>
        <p:txBody>
          <a:bodyPr vert="horz" wrap="square" lIns="0" tIns="0" rIns="0" bIns="0" rtlCol="0" anchor="b" anchorCtr="0">
            <a:spAutoFit/>
            <a:scene3d>
              <a:camera prst="orthographicFront"/>
              <a:lightRig rig="threePt" dir="t"/>
            </a:scene3d>
            <a:sp3d extrusionH="57150">
              <a:bevelT w="38100" h="38100"/>
            </a:sp3d>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algn="ctr"/>
            <a:endParaRPr lang="en-US" sz="2400" dirty="0"/>
          </a:p>
          <a:p>
            <a:r>
              <a:rPr lang="en-US" sz="4800" dirty="0">
                <a:effectLst>
                  <a:glow rad="63500">
                    <a:schemeClr val="accent2">
                      <a:satMod val="175000"/>
                      <a:alpha val="40000"/>
                    </a:schemeClr>
                  </a:glow>
                </a:effectLst>
              </a:rPr>
              <a:t>.NET Overview and Roadmap</a:t>
            </a:r>
          </a:p>
          <a:p>
            <a:endParaRPr lang="en-US" sz="2400" dirty="0">
              <a:effectLst>
                <a:glow rad="63500">
                  <a:schemeClr val="accent2">
                    <a:satMod val="175000"/>
                    <a:alpha val="40000"/>
                  </a:schemeClr>
                </a:glow>
              </a:effectLst>
            </a:endParaRPr>
          </a:p>
          <a:p>
            <a:r>
              <a:rPr lang="en-US" sz="2400" dirty="0"/>
              <a:t>Covering up to .NET Core 3 and //BUILD updates </a:t>
            </a:r>
            <a:r>
              <a:rPr lang="en-US" sz="2400" dirty="0">
                <a:sym typeface="Wingdings" panose="05000000000000000000" pitchFamily="2" charset="2"/>
              </a:rPr>
              <a:t> </a:t>
            </a:r>
            <a:endParaRPr lang="en-US" sz="2400" dirty="0"/>
          </a:p>
          <a:p>
            <a:endParaRPr lang="en-US" sz="2400" dirty="0">
              <a:effectLst>
                <a:glow rad="63500">
                  <a:schemeClr val="accent2">
                    <a:satMod val="175000"/>
                    <a:alpha val="40000"/>
                  </a:schemeClr>
                </a:glow>
              </a:effectLst>
            </a:endParaRPr>
          </a:p>
          <a:p>
            <a:pPr algn="ctr"/>
            <a:endParaRPr lang="en-US" sz="4000" dirty="0"/>
          </a:p>
          <a:p>
            <a:pPr algn="ctr"/>
            <a:endParaRPr lang="en-US" sz="4000" dirty="0"/>
          </a:p>
        </p:txBody>
      </p:sp>
      <p:sp>
        <p:nvSpPr>
          <p:cNvPr id="10" name="Rectangle 9">
            <a:extLst>
              <a:ext uri="{FF2B5EF4-FFF2-40B4-BE49-F238E27FC236}">
                <a16:creationId xmlns:a16="http://schemas.microsoft.com/office/drawing/2014/main" id="{7D7EB784-B9D0-483F-863B-130AEB6B7C3E}"/>
              </a:ext>
            </a:extLst>
          </p:cNvPr>
          <p:cNvSpPr/>
          <p:nvPr/>
        </p:nvSpPr>
        <p:spPr>
          <a:xfrm>
            <a:off x="4829467" y="5509859"/>
            <a:ext cx="2533066" cy="584775"/>
          </a:xfrm>
          <a:prstGeom prst="rect">
            <a:avLst/>
          </a:prstGeom>
          <a:noFill/>
          <a:effectLst>
            <a:reflection blurRad="6350" stA="50000" endA="300" endPos="55500" dist="101600" dir="5400000" sy="-100000" algn="bl" rotWithShape="0"/>
          </a:effectLst>
        </p:spPr>
        <p:txBody>
          <a:bodyPr wrap="none">
            <a:spAutoFit/>
            <a:scene3d>
              <a:camera prst="orthographicFront"/>
              <a:lightRig rig="threePt" dir="t"/>
            </a:scene3d>
            <a:sp3d extrusionH="57150">
              <a:bevelT w="69850" h="38100" prst="cross"/>
            </a:sp3d>
          </a:bodyPr>
          <a:lstStyle/>
          <a:p>
            <a:pPr algn="ctr"/>
            <a:r>
              <a:rPr lang="en-US" sz="3200" b="1" dirty="0">
                <a:ln w="0"/>
                <a:solidFill>
                  <a:schemeClr val="accent1"/>
                </a:solidFill>
                <a:effectLst>
                  <a:outerShdw blurRad="50800" dist="38100" dir="2700000" algn="tl" rotWithShape="0">
                    <a:prstClr val="black">
                      <a:alpha val="40000"/>
                    </a:prstClr>
                  </a:outerShdw>
                </a:effectLst>
                <a:latin typeface="Gungsuh" panose="02030600000101010101" pitchFamily="18" charset="-127"/>
                <a:ea typeface="Gungsuh" panose="02030600000101010101" pitchFamily="18" charset="-127"/>
              </a:rPr>
              <a:t>MahesKBlr</a:t>
            </a:r>
            <a:endParaRPr lang="en-US" sz="1200" b="1" dirty="0">
              <a:ln w="0"/>
              <a:solidFill>
                <a:schemeClr val="accent1"/>
              </a:solidFill>
              <a:effectLst>
                <a:outerShdw blurRad="50800" dist="38100" dir="2700000" algn="tl" rotWithShape="0">
                  <a:prstClr val="black">
                    <a:alpha val="40000"/>
                  </a:prstClr>
                </a:outerShdw>
              </a:effectLst>
              <a:latin typeface="Gungsuh" panose="02030600000101010101" pitchFamily="18" charset="-127"/>
              <a:ea typeface="Gungsuh" panose="02030600000101010101" pitchFamily="18" charset="-127"/>
            </a:endParaRPr>
          </a:p>
        </p:txBody>
      </p:sp>
      <p:pic>
        <p:nvPicPr>
          <p:cNvPr id="1030" name="Picture 6" descr="Image result for twitter images ">
            <a:extLst>
              <a:ext uri="{FF2B5EF4-FFF2-40B4-BE49-F238E27FC236}">
                <a16:creationId xmlns:a16="http://schemas.microsoft.com/office/drawing/2014/main" id="{DE768A11-44AB-429B-A409-967218A5DB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1531" y="5633279"/>
            <a:ext cx="337936" cy="337936"/>
          </a:xfrm>
          <a:prstGeom prst="rect">
            <a:avLst/>
          </a:prstGeom>
          <a:noFill/>
          <a:effectLst>
            <a:reflection blurRad="6350" stA="50000" endA="300" endPos="55000" dir="5400000" sy="-100000" algn="bl" rotWithShape="0"/>
          </a:effectLst>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1BED218-A6A6-4C95-AB6E-40527AF16280}"/>
              </a:ext>
            </a:extLst>
          </p:cNvPr>
          <p:cNvPicPr>
            <a:picLocks noChangeAspect="1"/>
          </p:cNvPicPr>
          <p:nvPr/>
        </p:nvPicPr>
        <p:blipFill>
          <a:blip r:embed="rId5"/>
          <a:stretch>
            <a:fillRect/>
          </a:stretch>
        </p:blipFill>
        <p:spPr>
          <a:xfrm>
            <a:off x="8969985" y="2022039"/>
            <a:ext cx="2533065" cy="40725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8228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74475-E06B-447B-AF23-42665DD97822}"/>
              </a:ext>
            </a:extLst>
          </p:cNvPr>
          <p:cNvSpPr>
            <a:spLocks noGrp="1"/>
          </p:cNvSpPr>
          <p:nvPr>
            <p:ph type="title"/>
          </p:nvPr>
        </p:nvSpPr>
        <p:spPr/>
        <p:txBody>
          <a:bodyPr/>
          <a:lstStyle/>
          <a:p>
            <a:r>
              <a:rPr lang="en-US"/>
              <a:t>.NET Core 2.2 themes</a:t>
            </a:r>
          </a:p>
        </p:txBody>
      </p:sp>
      <p:sp>
        <p:nvSpPr>
          <p:cNvPr id="5" name="globe_2" title="Icon of a sphere made of lines">
            <a:extLst>
              <a:ext uri="{FF2B5EF4-FFF2-40B4-BE49-F238E27FC236}">
                <a16:creationId xmlns:a16="http://schemas.microsoft.com/office/drawing/2014/main" id="{B9170A96-0F48-41B6-8B52-6FC1F5424433}"/>
              </a:ext>
            </a:extLst>
          </p:cNvPr>
          <p:cNvSpPr>
            <a:spLocks noChangeAspect="1" noEditPoints="1"/>
          </p:cNvSpPr>
          <p:nvPr/>
        </p:nvSpPr>
        <p:spPr bwMode="auto">
          <a:xfrm>
            <a:off x="1947552" y="2274273"/>
            <a:ext cx="934877" cy="934877"/>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 name="cloud_2" title="Icon of a cloud made of two arrows pointing towards eachother">
            <a:extLst>
              <a:ext uri="{FF2B5EF4-FFF2-40B4-BE49-F238E27FC236}">
                <a16:creationId xmlns:a16="http://schemas.microsoft.com/office/drawing/2014/main" id="{A61DC775-A513-4EEC-865B-64B7A624CF7E}"/>
              </a:ext>
            </a:extLst>
          </p:cNvPr>
          <p:cNvSpPr>
            <a:spLocks noChangeAspect="1" noEditPoints="1"/>
          </p:cNvSpPr>
          <p:nvPr/>
        </p:nvSpPr>
        <p:spPr bwMode="auto">
          <a:xfrm>
            <a:off x="5428217" y="2274273"/>
            <a:ext cx="1546233" cy="892294"/>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285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 name="Rocket" title="Icon of a rocket">
            <a:extLst>
              <a:ext uri="{FF2B5EF4-FFF2-40B4-BE49-F238E27FC236}">
                <a16:creationId xmlns:a16="http://schemas.microsoft.com/office/drawing/2014/main" id="{6FB95E7F-21B8-4E54-B63B-A60F79FEC06D}"/>
              </a:ext>
            </a:extLst>
          </p:cNvPr>
          <p:cNvSpPr>
            <a:spLocks noChangeAspect="1" noEditPoints="1"/>
          </p:cNvSpPr>
          <p:nvPr/>
        </p:nvSpPr>
        <p:spPr bwMode="auto">
          <a:xfrm>
            <a:off x="9447085" y="2201816"/>
            <a:ext cx="1055818" cy="1037207"/>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 name="Rectangle 8">
            <a:extLst>
              <a:ext uri="{FF2B5EF4-FFF2-40B4-BE49-F238E27FC236}">
                <a16:creationId xmlns:a16="http://schemas.microsoft.com/office/drawing/2014/main" id="{ED28395D-E673-4604-A342-0E524C9D6968}"/>
              </a:ext>
            </a:extLst>
          </p:cNvPr>
          <p:cNvSpPr/>
          <p:nvPr/>
        </p:nvSpPr>
        <p:spPr>
          <a:xfrm>
            <a:off x="950021" y="3676864"/>
            <a:ext cx="2929939" cy="757130"/>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0">
                      <a:schemeClr val="tx1"/>
                    </a:gs>
                    <a:gs pos="100000">
                      <a:schemeClr val="tx1"/>
                    </a:gs>
                  </a:gsLst>
                  <a:lin ang="5400000" scaled="0"/>
                </a:gradFill>
                <a:effectLst/>
                <a:uLnTx/>
                <a:uFillTx/>
                <a:latin typeface="Segoe UI"/>
                <a:ea typeface="+mn-ea"/>
                <a:cs typeface="Segoe UI Semilight" panose="020B0402040204020203" pitchFamily="34" charset="0"/>
              </a:rPr>
              <a:t>Improved Web API development</a:t>
            </a:r>
            <a:endParaRPr kumimoji="0" lang="en-US" sz="2400" b="1" i="0" u="none" strike="noStrike" kern="1200" cap="none" spc="0" normalizeH="0" baseline="0" noProof="0">
              <a:ln>
                <a:noFill/>
              </a:ln>
              <a:gradFill>
                <a:gsLst>
                  <a:gs pos="0">
                    <a:schemeClr val="tx1"/>
                  </a:gs>
                  <a:gs pos="100000">
                    <a:schemeClr val="tx1"/>
                  </a:gs>
                </a:gsLst>
                <a:lin ang="5400000" scaled="0"/>
              </a:gradFill>
              <a:effectLst/>
              <a:uLnTx/>
              <a:uFillTx/>
              <a:latin typeface="Segoe UI"/>
              <a:ea typeface="+mn-ea"/>
            </a:endParaRPr>
          </a:p>
        </p:txBody>
      </p:sp>
      <p:sp>
        <p:nvSpPr>
          <p:cNvPr id="10" name="Rectangle 9">
            <a:extLst>
              <a:ext uri="{FF2B5EF4-FFF2-40B4-BE49-F238E27FC236}">
                <a16:creationId xmlns:a16="http://schemas.microsoft.com/office/drawing/2014/main" id="{E09A893E-6C4E-401A-BD11-8ACF8B5698F0}"/>
              </a:ext>
            </a:extLst>
          </p:cNvPr>
          <p:cNvSpPr/>
          <p:nvPr/>
        </p:nvSpPr>
        <p:spPr>
          <a:xfrm>
            <a:off x="4736363" y="3676864"/>
            <a:ext cx="2929939" cy="757130"/>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0">
                      <a:schemeClr val="tx1"/>
                    </a:gs>
                    <a:gs pos="100000">
                      <a:schemeClr val="tx1"/>
                    </a:gs>
                  </a:gsLst>
                  <a:lin ang="5400000" scaled="0"/>
                </a:gradFill>
                <a:effectLst/>
                <a:uLnTx/>
                <a:uFillTx/>
                <a:latin typeface="Segoe UI"/>
                <a:ea typeface="+mn-ea"/>
                <a:cs typeface="Segoe UI Semilight" panose="020B0402040204020203" pitchFamily="34" charset="0"/>
              </a:rPr>
              <a:t>Microservices </a:t>
            </a:r>
            <a:br>
              <a:rPr kumimoji="0" lang="en-US" sz="2400" b="1" i="0" u="none" strike="noStrike" kern="1200" cap="none" spc="0" normalizeH="0" baseline="0" noProof="0">
                <a:ln>
                  <a:noFill/>
                </a:ln>
                <a:gradFill>
                  <a:gsLst>
                    <a:gs pos="0">
                      <a:schemeClr val="tx1"/>
                    </a:gs>
                    <a:gs pos="100000">
                      <a:schemeClr val="tx1"/>
                    </a:gs>
                  </a:gsLst>
                  <a:lin ang="5400000" scaled="0"/>
                </a:gradFill>
                <a:effectLst/>
                <a:uLnTx/>
                <a:uFillTx/>
                <a:latin typeface="Segoe UI"/>
                <a:ea typeface="+mn-ea"/>
                <a:cs typeface="Segoe UI Semilight" panose="020B0402040204020203" pitchFamily="34" charset="0"/>
              </a:rPr>
            </a:br>
            <a:r>
              <a:rPr kumimoji="0" lang="en-US" sz="2400" b="1" i="0" u="none" strike="noStrike" kern="1200" cap="none" spc="0" normalizeH="0" baseline="0" noProof="0">
                <a:ln>
                  <a:noFill/>
                </a:ln>
                <a:gradFill>
                  <a:gsLst>
                    <a:gs pos="0">
                      <a:schemeClr val="tx1"/>
                    </a:gs>
                    <a:gs pos="100000">
                      <a:schemeClr val="tx1"/>
                    </a:gs>
                  </a:gsLst>
                  <a:lin ang="5400000" scaled="0"/>
                </a:gradFill>
                <a:effectLst/>
                <a:uLnTx/>
                <a:uFillTx/>
                <a:latin typeface="Segoe UI"/>
                <a:ea typeface="+mn-ea"/>
                <a:cs typeface="Segoe UI Semilight" panose="020B0402040204020203" pitchFamily="34" charset="0"/>
              </a:rPr>
              <a:t>and Azure</a:t>
            </a:r>
          </a:p>
        </p:txBody>
      </p:sp>
      <p:sp>
        <p:nvSpPr>
          <p:cNvPr id="11" name="Rectangle 10">
            <a:extLst>
              <a:ext uri="{FF2B5EF4-FFF2-40B4-BE49-F238E27FC236}">
                <a16:creationId xmlns:a16="http://schemas.microsoft.com/office/drawing/2014/main" id="{CB375FD2-2E0F-4489-9DE9-A411D5DFC46E}"/>
              </a:ext>
            </a:extLst>
          </p:cNvPr>
          <p:cNvSpPr/>
          <p:nvPr/>
        </p:nvSpPr>
        <p:spPr>
          <a:xfrm>
            <a:off x="8510024" y="3676864"/>
            <a:ext cx="2929939" cy="1089529"/>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0">
                      <a:schemeClr val="tx1"/>
                    </a:gs>
                    <a:gs pos="100000">
                      <a:schemeClr val="tx1"/>
                    </a:gs>
                  </a:gsLst>
                  <a:lin ang="5400000" scaled="0"/>
                </a:gradFill>
                <a:effectLst/>
                <a:uLnTx/>
                <a:uFillTx/>
                <a:latin typeface="Segoe UI"/>
                <a:ea typeface="+mn-ea"/>
                <a:cs typeface="Segoe UI Semilight" panose="020B0402040204020203" pitchFamily="34" charset="0"/>
              </a:rPr>
              <a:t>Continued performance improvements</a:t>
            </a:r>
          </a:p>
        </p:txBody>
      </p:sp>
    </p:spTree>
    <p:extLst>
      <p:ext uri="{BB962C8B-B14F-4D97-AF65-F5344CB8AC3E}">
        <p14:creationId xmlns:p14="http://schemas.microsoft.com/office/powerpoint/2010/main" val="53667414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7E90DF-DE0B-446D-97CA-E36C8988F709}"/>
              </a:ext>
            </a:extLst>
          </p:cNvPr>
          <p:cNvPicPr>
            <a:picLocks noChangeAspect="1"/>
          </p:cNvPicPr>
          <p:nvPr/>
        </p:nvPicPr>
        <p:blipFill>
          <a:blip r:embed="rId3"/>
          <a:stretch>
            <a:fillRect/>
          </a:stretch>
        </p:blipFill>
        <p:spPr>
          <a:xfrm>
            <a:off x="41575" y="394162"/>
            <a:ext cx="12108850" cy="6069676"/>
          </a:xfrm>
          <a:prstGeom prst="rect">
            <a:avLst/>
          </a:prstGeom>
        </p:spPr>
      </p:pic>
    </p:spTree>
    <p:extLst>
      <p:ext uri="{BB962C8B-B14F-4D97-AF65-F5344CB8AC3E}">
        <p14:creationId xmlns:p14="http://schemas.microsoft.com/office/powerpoint/2010/main" val="254906353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D3F1AA-9706-4E5C-9DDE-850E9E7BED93}"/>
              </a:ext>
            </a:extLst>
          </p:cNvPr>
          <p:cNvSpPr>
            <a:spLocks noGrp="1"/>
          </p:cNvSpPr>
          <p:nvPr>
            <p:ph type="title"/>
          </p:nvPr>
        </p:nvSpPr>
        <p:spPr/>
        <p:txBody>
          <a:bodyPr/>
          <a:lstStyle/>
          <a:p>
            <a:r>
              <a:rPr lang="en-US" dirty="0" err="1"/>
              <a:t>Techempower</a:t>
            </a:r>
            <a:r>
              <a:rPr lang="en-US" dirty="0"/>
              <a:t> demo</a:t>
            </a:r>
          </a:p>
        </p:txBody>
      </p:sp>
      <p:sp>
        <p:nvSpPr>
          <p:cNvPr id="6" name="Text Placeholder 5">
            <a:extLst>
              <a:ext uri="{FF2B5EF4-FFF2-40B4-BE49-F238E27FC236}">
                <a16:creationId xmlns:a16="http://schemas.microsoft.com/office/drawing/2014/main" id="{E915A9DF-71B2-414E-A20F-5B6127359759}"/>
              </a:ext>
            </a:extLst>
          </p:cNvPr>
          <p:cNvSpPr>
            <a:spLocks noGrp="1"/>
          </p:cNvSpPr>
          <p:nvPr>
            <p:ph type="body" sz="quarter" idx="12"/>
          </p:nvPr>
        </p:nvSpPr>
        <p:spPr/>
        <p:txBody>
          <a:bodyPr/>
          <a:lstStyle/>
          <a:p>
            <a:r>
              <a:rPr lang="en-US"/>
              <a:t>www.dot.net/download</a:t>
            </a:r>
          </a:p>
        </p:txBody>
      </p:sp>
    </p:spTree>
    <p:extLst>
      <p:ext uri="{BB962C8B-B14F-4D97-AF65-F5344CB8AC3E}">
        <p14:creationId xmlns:p14="http://schemas.microsoft.com/office/powerpoint/2010/main" val="276848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0AB03-774F-4470-9F4E-930625ABB681}"/>
              </a:ext>
            </a:extLst>
          </p:cNvPr>
          <p:cNvSpPr>
            <a:spLocks noGrp="1"/>
          </p:cNvSpPr>
          <p:nvPr>
            <p:ph type="title"/>
          </p:nvPr>
        </p:nvSpPr>
        <p:spPr/>
        <p:txBody>
          <a:bodyPr/>
          <a:lstStyle/>
          <a:p>
            <a:r>
              <a:rPr lang="en-US"/>
              <a:t>.NET Core 2.2 major features</a:t>
            </a:r>
          </a:p>
        </p:txBody>
      </p:sp>
      <p:sp>
        <p:nvSpPr>
          <p:cNvPr id="3" name="Text Placeholder 2">
            <a:extLst>
              <a:ext uri="{FF2B5EF4-FFF2-40B4-BE49-F238E27FC236}">
                <a16:creationId xmlns:a16="http://schemas.microsoft.com/office/drawing/2014/main" id="{7EA550C5-E8D9-4749-91EC-5DF6703C9209}"/>
              </a:ext>
            </a:extLst>
          </p:cNvPr>
          <p:cNvSpPr>
            <a:spLocks noGrp="1"/>
          </p:cNvSpPr>
          <p:nvPr>
            <p:ph type="body" sz="quarter" idx="4294967295"/>
          </p:nvPr>
        </p:nvSpPr>
        <p:spPr>
          <a:xfrm>
            <a:off x="584200" y="2266544"/>
            <a:ext cx="3474720" cy="3870941"/>
          </a:xfrm>
          <a:solidFill>
            <a:schemeClr val="accent1">
              <a:lumMod val="75000"/>
            </a:schemeClr>
          </a:solidFill>
          <a:ln>
            <a:noFill/>
          </a:ln>
        </p:spPr>
        <p:txBody>
          <a:bodyPr lIns="182880" tIns="182880" rIns="182880" bIns="146304">
            <a:noAutofit/>
          </a:bodyPr>
          <a:lstStyle/>
          <a:p>
            <a:pPr>
              <a:lnSpc>
                <a:spcPct val="90000"/>
              </a:lnSpc>
              <a:spcBef>
                <a:spcPts val="600"/>
              </a:spcBef>
              <a:buClr>
                <a:schemeClr val="bg1"/>
              </a:buClr>
              <a:buSzPct val="100000"/>
              <a:buFont typeface="Arial" panose="020B0604020202020204" pitchFamily="34" charset="0"/>
              <a:buChar char="•"/>
            </a:pPr>
            <a:r>
              <a:rPr lang="en-US" sz="2000">
                <a:gradFill>
                  <a:gsLst>
                    <a:gs pos="0">
                      <a:srgbClr val="FFFFFF"/>
                    </a:gs>
                    <a:gs pos="100000">
                      <a:srgbClr val="FFFFFF"/>
                    </a:gs>
                  </a:gsLst>
                  <a:lin ang="5400000" scaled="0"/>
                </a:gradFill>
                <a:latin typeface="+mn-lt"/>
              </a:rPr>
              <a:t>Multi-tier JIT compilation </a:t>
            </a:r>
          </a:p>
          <a:p>
            <a:pPr>
              <a:lnSpc>
                <a:spcPct val="90000"/>
              </a:lnSpc>
              <a:spcBef>
                <a:spcPts val="600"/>
              </a:spcBef>
              <a:buClr>
                <a:schemeClr val="bg1"/>
              </a:buClr>
              <a:buSzPct val="100000"/>
              <a:buFont typeface="Arial" panose="020B0604020202020204" pitchFamily="34" charset="0"/>
              <a:buChar char="•"/>
            </a:pPr>
            <a:r>
              <a:rPr lang="en-US" sz="2000">
                <a:gradFill>
                  <a:gsLst>
                    <a:gs pos="0">
                      <a:srgbClr val="FFFFFF"/>
                    </a:gs>
                    <a:gs pos="100000">
                      <a:srgbClr val="FFFFFF"/>
                    </a:gs>
                  </a:gsLst>
                  <a:lin ang="5400000" scaled="0"/>
                </a:gradFill>
                <a:latin typeface="+mn-lt"/>
              </a:rPr>
              <a:t>SQL Connection </a:t>
            </a:r>
            <a:br>
              <a:rPr lang="en-US" sz="2000">
                <a:gradFill>
                  <a:gsLst>
                    <a:gs pos="0">
                      <a:srgbClr val="FFFFFF"/>
                    </a:gs>
                    <a:gs pos="100000">
                      <a:srgbClr val="FFFFFF"/>
                    </a:gs>
                  </a:gsLst>
                  <a:lin ang="5400000" scaled="0"/>
                </a:gradFill>
                <a:latin typeface="+mn-lt"/>
              </a:rPr>
            </a:br>
            <a:r>
              <a:rPr lang="en-US" sz="2000">
                <a:gradFill>
                  <a:gsLst>
                    <a:gs pos="0">
                      <a:srgbClr val="FFFFFF"/>
                    </a:gs>
                    <a:gs pos="100000">
                      <a:srgbClr val="FFFFFF"/>
                    </a:gs>
                  </a:gsLst>
                  <a:lin ang="5400000" scaled="0"/>
                </a:gradFill>
                <a:latin typeface="+mn-lt"/>
              </a:rPr>
              <a:t>token auth</a:t>
            </a:r>
          </a:p>
          <a:p>
            <a:pPr>
              <a:lnSpc>
                <a:spcPct val="90000"/>
              </a:lnSpc>
              <a:spcBef>
                <a:spcPts val="600"/>
              </a:spcBef>
              <a:buClr>
                <a:schemeClr val="bg1"/>
              </a:buClr>
              <a:buSzPct val="100000"/>
              <a:buFont typeface="Arial" panose="020B0604020202020204" pitchFamily="34" charset="0"/>
              <a:buChar char="•"/>
            </a:pPr>
            <a:endParaRPr lang="en-US" sz="2000">
              <a:gradFill>
                <a:gsLst>
                  <a:gs pos="0">
                    <a:srgbClr val="FFFFFF"/>
                  </a:gs>
                  <a:gs pos="100000">
                    <a:srgbClr val="FFFFFF"/>
                  </a:gs>
                </a:gsLst>
                <a:lin ang="5400000" scaled="0"/>
              </a:gradFill>
              <a:latin typeface="+mn-lt"/>
            </a:endParaRPr>
          </a:p>
        </p:txBody>
      </p:sp>
      <p:sp>
        <p:nvSpPr>
          <p:cNvPr id="4" name="Text Placeholder 2">
            <a:extLst>
              <a:ext uri="{FF2B5EF4-FFF2-40B4-BE49-F238E27FC236}">
                <a16:creationId xmlns:a16="http://schemas.microsoft.com/office/drawing/2014/main" id="{5EE632B5-EC5D-4950-B1EA-B45AEE490FC2}"/>
              </a:ext>
            </a:extLst>
          </p:cNvPr>
          <p:cNvSpPr txBox="1">
            <a:spLocks/>
          </p:cNvSpPr>
          <p:nvPr/>
        </p:nvSpPr>
        <p:spPr>
          <a:xfrm>
            <a:off x="4358132" y="2266544"/>
            <a:ext cx="3474720" cy="3870942"/>
          </a:xfrm>
          <a:prstGeom prst="rect">
            <a:avLst/>
          </a:prstGeom>
          <a:solidFill>
            <a:schemeClr val="accent5">
              <a:lumMod val="75000"/>
            </a:schemeClr>
          </a:solidFill>
          <a:ln>
            <a:noFill/>
          </a:ln>
        </p:spPr>
        <p:txBody>
          <a:bodyPr vert="horz" wrap="square" lIns="182880" tIns="182880" rIns="182880" bIns="146304"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spcBef>
                <a:spcPts val="600"/>
              </a:spcBef>
              <a:buClr>
                <a:schemeClr val="bg1"/>
              </a:buClr>
              <a:buSzPct val="100000"/>
              <a:buFont typeface="Arial" panose="020B0604020202020204" pitchFamily="34" charset="0"/>
              <a:buChar char="•"/>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mn-ea"/>
                <a:cs typeface="Segoe UI Semilight" panose="020B0402040204020203" pitchFamily="34" charset="0"/>
              </a:rPr>
              <a:t>Cosmos DB provider (moved to 3.0)</a:t>
            </a:r>
          </a:p>
          <a:p>
            <a:pPr>
              <a:lnSpc>
                <a:spcPct val="90000"/>
              </a:lnSpc>
              <a:spcBef>
                <a:spcPts val="600"/>
              </a:spcBef>
              <a:buClr>
                <a:schemeClr val="bg1"/>
              </a:buClr>
              <a:buSzPct val="100000"/>
              <a:buFont typeface="Arial" panose="020B0604020202020204" pitchFamily="34" charset="0"/>
              <a:buChar char="•"/>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mn-ea"/>
                <a:cs typeface="Segoe UI Semilight" panose="020B0402040204020203" pitchFamily="34" charset="0"/>
              </a:rPr>
              <a:t>Spatial extensions </a:t>
            </a:r>
            <a:b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mn-ea"/>
                <a:cs typeface="Segoe UI Semilight" panose="020B0402040204020203" pitchFamily="34" charset="0"/>
              </a:rPr>
            </a:b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mn-ea"/>
                <a:cs typeface="Segoe UI Semilight" panose="020B0402040204020203" pitchFamily="34" charset="0"/>
              </a:rPr>
              <a:t>for SQL Server and SQLite providers</a:t>
            </a:r>
          </a:p>
          <a:p>
            <a:pPr>
              <a:lnSpc>
                <a:spcPct val="90000"/>
              </a:lnSpc>
              <a:spcBef>
                <a:spcPts val="600"/>
              </a:spcBef>
              <a:buClr>
                <a:schemeClr val="bg1"/>
              </a:buClr>
              <a:buSzPct val="100000"/>
              <a:buFont typeface="Arial" panose="020B0604020202020204" pitchFamily="34" charset="0"/>
              <a:buChar char="•"/>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mn-ea"/>
                <a:cs typeface="Segoe UI Semilight" panose="020B0402040204020203" pitchFamily="34" charset="0"/>
              </a:rPr>
              <a:t>Reverse engineering </a:t>
            </a:r>
            <a:b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mn-ea"/>
                <a:cs typeface="Segoe UI Semilight" panose="020B0402040204020203" pitchFamily="34" charset="0"/>
              </a:rPr>
            </a:b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mn-ea"/>
                <a:cs typeface="Segoe UI Semilight" panose="020B0402040204020203" pitchFamily="34" charset="0"/>
              </a:rPr>
              <a:t>of database views</a:t>
            </a:r>
          </a:p>
          <a:p>
            <a:pPr>
              <a:lnSpc>
                <a:spcPct val="90000"/>
              </a:lnSpc>
              <a:spcBef>
                <a:spcPts val="600"/>
              </a:spcBef>
              <a:buClr>
                <a:schemeClr val="bg1"/>
              </a:buClr>
              <a:buSzPct val="100000"/>
              <a:buFont typeface="Arial" panose="020B0604020202020204" pitchFamily="34" charset="0"/>
              <a:buChar char="•"/>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mn-ea"/>
                <a:cs typeface="Segoe UI Semilight" panose="020B0402040204020203" pitchFamily="34" charset="0"/>
              </a:rPr>
              <a:t>Collections of </a:t>
            </a:r>
            <a:b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mn-ea"/>
                <a:cs typeface="Segoe UI Semilight" panose="020B0402040204020203" pitchFamily="34" charset="0"/>
              </a:rPr>
            </a:b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mn-ea"/>
                <a:cs typeface="Segoe UI Semilight" panose="020B0402040204020203" pitchFamily="34" charset="0"/>
              </a:rPr>
              <a:t>owned entities</a:t>
            </a:r>
          </a:p>
          <a:p>
            <a:pPr>
              <a:lnSpc>
                <a:spcPct val="90000"/>
              </a:lnSpc>
              <a:spcBef>
                <a:spcPts val="600"/>
              </a:spcBef>
              <a:buClr>
                <a:schemeClr val="bg1"/>
              </a:buClr>
              <a:buSzPct val="100000"/>
              <a:buFont typeface="Arial" panose="020B0604020202020204" pitchFamily="34" charset="0"/>
              <a:buChar char="•"/>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mn-ea"/>
                <a:cs typeface="Segoe UI Semilight" panose="020B0402040204020203" pitchFamily="34" charset="0"/>
              </a:rPr>
              <a:t>Query tagging</a:t>
            </a:r>
            <a:r>
              <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FFFF00"/>
                </a:highlight>
                <a:uLnTx/>
                <a:uFillTx/>
                <a:latin typeface="+mn-lt"/>
                <a:ea typeface="+mn-ea"/>
                <a:cs typeface="Segoe UI Semilight" panose="020B0402040204020203" pitchFamily="34" charset="0"/>
              </a:rPr>
              <a:t> </a:t>
            </a:r>
          </a:p>
          <a:p>
            <a:pPr>
              <a:lnSpc>
                <a:spcPct val="90000"/>
              </a:lnSpc>
              <a:spcBef>
                <a:spcPts val="600"/>
              </a:spcBef>
              <a:buClr>
                <a:schemeClr val="bg1"/>
              </a:buClr>
              <a:buSzPct val="100000"/>
              <a:buFont typeface="Arial" panose="020B0604020202020204" pitchFamily="34" charset="0"/>
              <a:buChar char="•"/>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mn-ea"/>
              <a:cs typeface="Segoe UI Semilight" panose="020B0402040204020203" pitchFamily="34" charset="0"/>
            </a:endParaRPr>
          </a:p>
        </p:txBody>
      </p:sp>
      <p:sp>
        <p:nvSpPr>
          <p:cNvPr id="5" name="Text Placeholder 2">
            <a:extLst>
              <a:ext uri="{FF2B5EF4-FFF2-40B4-BE49-F238E27FC236}">
                <a16:creationId xmlns:a16="http://schemas.microsoft.com/office/drawing/2014/main" id="{47585CAE-F761-43FA-9D57-F581FC8CE541}"/>
              </a:ext>
            </a:extLst>
          </p:cNvPr>
          <p:cNvSpPr txBox="1">
            <a:spLocks/>
          </p:cNvSpPr>
          <p:nvPr/>
        </p:nvSpPr>
        <p:spPr>
          <a:xfrm>
            <a:off x="8132063" y="2266544"/>
            <a:ext cx="3474720" cy="3870942"/>
          </a:xfrm>
          <a:prstGeom prst="rect">
            <a:avLst/>
          </a:prstGeom>
          <a:solidFill>
            <a:schemeClr val="accent3">
              <a:lumMod val="75000"/>
            </a:schemeClr>
          </a:solidFill>
          <a:ln>
            <a:noFill/>
          </a:ln>
        </p:spPr>
        <p:txBody>
          <a:bodyPr vert="horz" wrap="square" lIns="182880" tIns="182880" rIns="182880" bIns="146304"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spcBef>
                <a:spcPts val="600"/>
              </a:spcBef>
              <a:buClr>
                <a:schemeClr val="bg1"/>
              </a:buClr>
              <a:buSzPct val="100000"/>
              <a:buFont typeface="Arial" panose="020B0604020202020204" pitchFamily="34" charset="0"/>
              <a:buChar char="•"/>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mn-ea"/>
                <a:cs typeface="Segoe UI Semilight" panose="020B0402040204020203" pitchFamily="34" charset="0"/>
              </a:rPr>
              <a:t>Template updates: </a:t>
            </a:r>
            <a:r>
              <a:rPr kumimoji="0" lang="en-US" sz="2000" b="0" i="0" u="none" strike="noStrike" kern="1200" cap="none" spc="0" normalizeH="0" baseline="0" noProof="0" dirty="0">
                <a:ln>
                  <a:noFill/>
                </a:ln>
                <a:solidFill>
                  <a:schemeClr val="tx1"/>
                </a:solidFill>
                <a:effectLst/>
                <a:highlight>
                  <a:srgbClr val="FFFF00"/>
                </a:highlight>
                <a:uLnTx/>
                <a:uFillTx/>
                <a:latin typeface="+mn-lt"/>
                <a:ea typeface="+mn-ea"/>
                <a:cs typeface="Segoe UI Semilight" panose="020B0402040204020203" pitchFamily="34" charset="0"/>
              </a:rPr>
              <a:t>Bootstrap 4, Angular 6</a:t>
            </a:r>
          </a:p>
          <a:p>
            <a:pPr>
              <a:lnSpc>
                <a:spcPct val="90000"/>
              </a:lnSpc>
              <a:spcBef>
                <a:spcPts val="600"/>
              </a:spcBef>
              <a:buClr>
                <a:schemeClr val="bg1"/>
              </a:buClr>
              <a:buSzPct val="100000"/>
              <a:buFont typeface="Arial" panose="020B0604020202020204" pitchFamily="34" charset="0"/>
              <a:buChar char="•"/>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mn-ea"/>
                <a:cs typeface="Segoe UI Semilight" panose="020B0402040204020203" pitchFamily="34" charset="0"/>
              </a:rPr>
              <a:t>Web API improvements, including API security</a:t>
            </a:r>
          </a:p>
          <a:p>
            <a:pPr>
              <a:lnSpc>
                <a:spcPct val="90000"/>
              </a:lnSpc>
              <a:spcBef>
                <a:spcPts val="600"/>
              </a:spcBef>
              <a:buClr>
                <a:schemeClr val="bg1"/>
              </a:buClr>
              <a:buSzPct val="100000"/>
              <a:buFont typeface="Arial" panose="020B0604020202020204" pitchFamily="34" charset="0"/>
              <a:buChar char="•"/>
              <a:defRPr/>
            </a:pPr>
            <a:r>
              <a:rPr kumimoji="0" lang="en-US" sz="2000" b="0" i="0" u="none" strike="noStrike" kern="1200" cap="none" spc="0" normalizeH="0" baseline="0" noProof="0" dirty="0">
                <a:ln>
                  <a:noFill/>
                </a:ln>
                <a:solidFill>
                  <a:schemeClr val="tx1"/>
                </a:solidFill>
                <a:effectLst/>
                <a:highlight>
                  <a:srgbClr val="FFFF00"/>
                </a:highlight>
                <a:uLnTx/>
                <a:uFillTx/>
                <a:latin typeface="+mn-lt"/>
                <a:ea typeface="+mn-ea"/>
                <a:cs typeface="Segoe UI Semilight" panose="020B0402040204020203" pitchFamily="34" charset="0"/>
              </a:rPr>
              <a:t>HTTP/2</a:t>
            </a:r>
          </a:p>
          <a:p>
            <a:pPr>
              <a:lnSpc>
                <a:spcPct val="90000"/>
              </a:lnSpc>
              <a:spcBef>
                <a:spcPts val="600"/>
              </a:spcBef>
              <a:buClr>
                <a:schemeClr val="bg1"/>
              </a:buClr>
              <a:buSzPct val="100000"/>
              <a:buFont typeface="Arial" panose="020B0604020202020204" pitchFamily="34" charset="0"/>
              <a:buChar char="•"/>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mn-ea"/>
                <a:cs typeface="Segoe UI Semilight" panose="020B0402040204020203" pitchFamily="34" charset="0"/>
              </a:rPr>
              <a:t>IIS in-process hosting</a:t>
            </a:r>
          </a:p>
          <a:p>
            <a:pPr>
              <a:lnSpc>
                <a:spcPct val="90000"/>
              </a:lnSpc>
              <a:spcBef>
                <a:spcPts val="600"/>
              </a:spcBef>
              <a:buClr>
                <a:schemeClr val="bg1"/>
              </a:buClr>
              <a:buSzPct val="100000"/>
              <a:buFont typeface="Arial" panose="020B0604020202020204" pitchFamily="34" charset="0"/>
              <a:buChar char="•"/>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mn-ea"/>
                <a:cs typeface="Segoe UI Semilight" panose="020B0402040204020203" pitchFamily="34" charset="0"/>
              </a:rPr>
              <a:t>Health checks</a:t>
            </a:r>
          </a:p>
          <a:p>
            <a:pPr>
              <a:lnSpc>
                <a:spcPct val="90000"/>
              </a:lnSpc>
              <a:spcBef>
                <a:spcPts val="600"/>
              </a:spcBef>
              <a:buClr>
                <a:schemeClr val="bg1"/>
              </a:buClr>
              <a:buSzPct val="100000"/>
              <a:buFont typeface="Arial" panose="020B0604020202020204" pitchFamily="34" charset="0"/>
              <a:buChar char="•"/>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mn-ea"/>
                <a:cs typeface="Segoe UI Semilight" panose="020B0402040204020203" pitchFamily="34" charset="0"/>
              </a:rPr>
              <a:t>Endpoint routing</a:t>
            </a:r>
          </a:p>
          <a:p>
            <a:pPr>
              <a:lnSpc>
                <a:spcPct val="90000"/>
              </a:lnSpc>
              <a:spcBef>
                <a:spcPts val="600"/>
              </a:spcBef>
              <a:buClr>
                <a:schemeClr val="bg1"/>
              </a:buClr>
              <a:buSzPct val="100000"/>
              <a:buFont typeface="Arial" panose="020B0604020202020204" pitchFamily="34" charset="0"/>
              <a:buChar char="•"/>
              <a:defRPr/>
            </a:pPr>
            <a:r>
              <a:rPr kumimoji="0" lang="en-US" sz="2000" b="0" i="0" u="none" strike="noStrike" kern="1200" cap="none" spc="0" normalizeH="0" baseline="0" noProof="0" dirty="0" err="1">
                <a:ln>
                  <a:noFill/>
                </a:ln>
                <a:solidFill>
                  <a:schemeClr val="tx1"/>
                </a:solidFill>
                <a:effectLst/>
                <a:highlight>
                  <a:srgbClr val="FFFF00"/>
                </a:highlight>
                <a:uLnTx/>
                <a:uFillTx/>
                <a:latin typeface="+mn-lt"/>
                <a:ea typeface="+mn-ea"/>
                <a:cs typeface="Segoe UI Semilight" panose="020B0402040204020203" pitchFamily="34" charset="0"/>
              </a:rPr>
              <a:t>SignalR</a:t>
            </a:r>
            <a:r>
              <a:rPr kumimoji="0" lang="en-US" sz="2000" b="0" i="0" u="none" strike="noStrike" kern="1200" cap="none" spc="0" normalizeH="0" baseline="0" noProof="0" dirty="0">
                <a:ln>
                  <a:noFill/>
                </a:ln>
                <a:solidFill>
                  <a:schemeClr val="tx1"/>
                </a:solidFill>
                <a:effectLst/>
                <a:highlight>
                  <a:srgbClr val="FFFF00"/>
                </a:highlight>
                <a:uLnTx/>
                <a:uFillTx/>
                <a:latin typeface="+mn-lt"/>
                <a:ea typeface="+mn-ea"/>
                <a:cs typeface="Segoe UI Semilight" panose="020B0402040204020203" pitchFamily="34" charset="0"/>
              </a:rPr>
              <a:t> Java client</a:t>
            </a:r>
          </a:p>
          <a:p>
            <a:pPr>
              <a:lnSpc>
                <a:spcPct val="90000"/>
              </a:lnSpc>
              <a:spcBef>
                <a:spcPts val="600"/>
              </a:spcBef>
              <a:buClr>
                <a:schemeClr val="bg1"/>
              </a:buClr>
              <a:buSzPct val="100000"/>
              <a:buFont typeface="Arial" panose="020B0604020202020204" pitchFamily="34" charset="0"/>
              <a:buChar char="•"/>
              <a:defRPr/>
            </a:pPr>
            <a:r>
              <a:rPr lang="en-US" sz="2000" dirty="0">
                <a:gradFill>
                  <a:gsLst>
                    <a:gs pos="0">
                      <a:srgbClr val="FFFFFF"/>
                    </a:gs>
                    <a:gs pos="100000">
                      <a:srgbClr val="FFFFFF"/>
                    </a:gs>
                  </a:gsLst>
                  <a:lin ang="5400000" scaled="0"/>
                </a:gradFill>
                <a:latin typeface="+mn-lt"/>
              </a:rPr>
              <a:t>ASP.NET Core </a:t>
            </a:r>
            <a:r>
              <a:rPr lang="en-US" sz="2000" dirty="0" err="1">
                <a:gradFill>
                  <a:gsLst>
                    <a:gs pos="0">
                      <a:srgbClr val="FFFFFF"/>
                    </a:gs>
                    <a:gs pos="100000">
                      <a:srgbClr val="FFFFFF"/>
                    </a:gs>
                  </a:gsLst>
                  <a:lin ang="5400000" scaled="0"/>
                </a:gradFill>
                <a:latin typeface="+mn-lt"/>
              </a:rPr>
              <a:t>SignalR</a:t>
            </a:r>
            <a:r>
              <a:rPr lang="en-US" sz="2000" dirty="0">
                <a:gradFill>
                  <a:gsLst>
                    <a:gs pos="0">
                      <a:srgbClr val="FFFFFF"/>
                    </a:gs>
                    <a:gs pos="100000">
                      <a:srgbClr val="FFFFFF"/>
                    </a:gs>
                  </a:gsLst>
                  <a:lin ang="5400000" scaled="0"/>
                </a:gradFill>
                <a:latin typeface="+mn-lt"/>
              </a:rPr>
              <a:t> (2.1)</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mn-ea"/>
              <a:cs typeface="Segoe UI Semilight" panose="020B0402040204020203" pitchFamily="34" charset="0"/>
            </a:endParaRPr>
          </a:p>
          <a:p>
            <a:pPr>
              <a:lnSpc>
                <a:spcPct val="90000"/>
              </a:lnSpc>
              <a:spcBef>
                <a:spcPts val="600"/>
              </a:spcBef>
              <a:buClr>
                <a:schemeClr val="bg1"/>
              </a:buClr>
              <a:buSzPct val="100000"/>
              <a:buFont typeface="Arial" panose="020B0604020202020204" pitchFamily="34" charset="0"/>
              <a:buChar char="•"/>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mn-ea"/>
              <a:cs typeface="Segoe UI Semilight" panose="020B0402040204020203" pitchFamily="34" charset="0"/>
            </a:endParaRPr>
          </a:p>
        </p:txBody>
      </p:sp>
      <p:sp>
        <p:nvSpPr>
          <p:cNvPr id="8" name="Rectangle 7">
            <a:extLst>
              <a:ext uri="{FF2B5EF4-FFF2-40B4-BE49-F238E27FC236}">
                <a16:creationId xmlns:a16="http://schemas.microsoft.com/office/drawing/2014/main" id="{49BFD902-68A5-448B-BD1C-C4449C8D6F6F}"/>
              </a:ext>
            </a:extLst>
          </p:cNvPr>
          <p:cNvSpPr/>
          <p:nvPr/>
        </p:nvSpPr>
        <p:spPr bwMode="auto">
          <a:xfrm>
            <a:off x="4358131" y="1443845"/>
            <a:ext cx="3474720" cy="8227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EF Core</a:t>
            </a:r>
          </a:p>
        </p:txBody>
      </p:sp>
      <p:sp>
        <p:nvSpPr>
          <p:cNvPr id="9" name="Rectangle 8">
            <a:extLst>
              <a:ext uri="{FF2B5EF4-FFF2-40B4-BE49-F238E27FC236}">
                <a16:creationId xmlns:a16="http://schemas.microsoft.com/office/drawing/2014/main" id="{EAAC8920-E924-47AF-AE4F-6B9E14C8FC4B}"/>
              </a:ext>
            </a:extLst>
          </p:cNvPr>
          <p:cNvSpPr/>
          <p:nvPr/>
        </p:nvSpPr>
        <p:spPr bwMode="auto">
          <a:xfrm>
            <a:off x="8132063" y="1443845"/>
            <a:ext cx="3474720" cy="8227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ASP.NET Core</a:t>
            </a:r>
          </a:p>
        </p:txBody>
      </p:sp>
      <p:sp>
        <p:nvSpPr>
          <p:cNvPr id="11" name="Rectangle 10">
            <a:extLst>
              <a:ext uri="{FF2B5EF4-FFF2-40B4-BE49-F238E27FC236}">
                <a16:creationId xmlns:a16="http://schemas.microsoft.com/office/drawing/2014/main" id="{5C3FD744-BD48-40DC-8805-417D4667E553}"/>
              </a:ext>
            </a:extLst>
          </p:cNvPr>
          <p:cNvSpPr/>
          <p:nvPr/>
        </p:nvSpPr>
        <p:spPr bwMode="auto">
          <a:xfrm>
            <a:off x="584199" y="1443845"/>
            <a:ext cx="3474720" cy="8227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 Core</a:t>
            </a:r>
          </a:p>
        </p:txBody>
      </p:sp>
    </p:spTree>
    <p:extLst>
      <p:ext uri="{BB962C8B-B14F-4D97-AF65-F5344CB8AC3E}">
        <p14:creationId xmlns:p14="http://schemas.microsoft.com/office/powerpoint/2010/main" val="245313808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p:txBody>
          <a:bodyPr/>
          <a:lstStyle/>
          <a:p>
            <a:r>
              <a:rPr lang="en-US" dirty="0"/>
              <a:t>Demo #1 :Retry </a:t>
            </a:r>
            <a:r>
              <a:rPr lang="en-US"/>
              <a:t>HTTP Client </a:t>
            </a:r>
            <a:r>
              <a:rPr lang="en-US" dirty="0"/>
              <a:t>.NET Core 2.2</a:t>
            </a:r>
          </a:p>
        </p:txBody>
      </p:sp>
    </p:spTree>
    <p:extLst>
      <p:ext uri="{BB962C8B-B14F-4D97-AF65-F5344CB8AC3E}">
        <p14:creationId xmlns:p14="http://schemas.microsoft.com/office/powerpoint/2010/main" val="1607449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AF0610B-6DED-4580-A63B-10A496B908B8}"/>
              </a:ext>
            </a:extLst>
          </p:cNvPr>
          <p:cNvSpPr/>
          <p:nvPr/>
        </p:nvSpPr>
        <p:spPr bwMode="auto">
          <a:xfrm>
            <a:off x="2453" y="4"/>
            <a:ext cx="12205014" cy="33130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F39D354F-DFE1-4D1A-A9BB-EFAB8A8C2EAD}"/>
              </a:ext>
            </a:extLst>
          </p:cNvPr>
          <p:cNvSpPr txBox="1"/>
          <p:nvPr/>
        </p:nvSpPr>
        <p:spPr>
          <a:xfrm>
            <a:off x="-217963" y="1697962"/>
            <a:ext cx="1415692" cy="87115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buClrTx/>
              <a:buSzTx/>
              <a:buFontTx/>
              <a:buNone/>
              <a:tabLst/>
              <a:defRPr/>
            </a:pPr>
            <a:r>
              <a:rPr kumimoji="0" lang="en-US" sz="140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Azure </a:t>
            </a:r>
            <a:br>
              <a:rPr kumimoji="0" lang="en-US" sz="140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br>
            <a:r>
              <a:rPr kumimoji="0" lang="en-US" sz="140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Virtual Machines</a:t>
            </a:r>
          </a:p>
        </p:txBody>
      </p:sp>
      <p:sp>
        <p:nvSpPr>
          <p:cNvPr id="19" name="TextBox 18">
            <a:extLst>
              <a:ext uri="{FF2B5EF4-FFF2-40B4-BE49-F238E27FC236}">
                <a16:creationId xmlns:a16="http://schemas.microsoft.com/office/drawing/2014/main" id="{6B5CE148-D382-4CBD-8C97-2A282769FD9D}"/>
              </a:ext>
            </a:extLst>
          </p:cNvPr>
          <p:cNvSpPr txBox="1"/>
          <p:nvPr/>
        </p:nvSpPr>
        <p:spPr>
          <a:xfrm>
            <a:off x="751358" y="1279891"/>
            <a:ext cx="1415692" cy="677260"/>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buClrTx/>
              <a:buSzTx/>
              <a:buFontTx/>
              <a:buNone/>
              <a:tabLst/>
              <a:defRPr/>
            </a:pPr>
            <a:r>
              <a:rPr kumimoji="0" lang="en-US" sz="140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Azure App service</a:t>
            </a:r>
            <a:endParaRPr kumimoji="0" lang="en-US" sz="105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endParaRPr>
          </a:p>
        </p:txBody>
      </p:sp>
      <p:sp>
        <p:nvSpPr>
          <p:cNvPr id="20" name="TextBox 19">
            <a:extLst>
              <a:ext uri="{FF2B5EF4-FFF2-40B4-BE49-F238E27FC236}">
                <a16:creationId xmlns:a16="http://schemas.microsoft.com/office/drawing/2014/main" id="{26531891-CD1C-4FB8-AC91-34670C52B4AF}"/>
              </a:ext>
            </a:extLst>
          </p:cNvPr>
          <p:cNvSpPr txBox="1"/>
          <p:nvPr/>
        </p:nvSpPr>
        <p:spPr>
          <a:xfrm>
            <a:off x="2562464" y="1520750"/>
            <a:ext cx="1926538" cy="87115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buClrTx/>
              <a:buSzTx/>
              <a:buFontTx/>
              <a:buNone/>
              <a:tabLst/>
              <a:defRPr/>
            </a:pPr>
            <a:r>
              <a:rPr kumimoji="0" lang="en-US" sz="140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Azure </a:t>
            </a:r>
            <a:br>
              <a:rPr kumimoji="0" lang="en-US" sz="140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br>
            <a:r>
              <a:rPr kumimoji="0" lang="en-US" sz="140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Service </a:t>
            </a:r>
            <a:br>
              <a:rPr kumimoji="0" lang="en-US" sz="140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br>
            <a:r>
              <a:rPr kumimoji="0" lang="en-US" sz="140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Fabric</a:t>
            </a:r>
          </a:p>
        </p:txBody>
      </p:sp>
      <p:sp>
        <p:nvSpPr>
          <p:cNvPr id="21" name="TextBox 20">
            <a:extLst>
              <a:ext uri="{FF2B5EF4-FFF2-40B4-BE49-F238E27FC236}">
                <a16:creationId xmlns:a16="http://schemas.microsoft.com/office/drawing/2014/main" id="{D774DB6C-D485-4533-A9F9-B16C2241F6EF}"/>
              </a:ext>
            </a:extLst>
          </p:cNvPr>
          <p:cNvSpPr txBox="1"/>
          <p:nvPr/>
        </p:nvSpPr>
        <p:spPr>
          <a:xfrm>
            <a:off x="1360109" y="2003865"/>
            <a:ext cx="2246835"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buClrTx/>
              <a:buSzTx/>
              <a:buFontTx/>
              <a:buNone/>
              <a:tabLst/>
              <a:defRPr/>
            </a:pPr>
            <a:r>
              <a:rPr kumimoji="0" lang="en-US" sz="140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Azure Kubernetes Service (AKS)</a:t>
            </a:r>
            <a:endParaRPr kumimoji="0" lang="en-US" sz="110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4811212" y="1655975"/>
            <a:ext cx="1541288" cy="87115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buClrTx/>
              <a:buSzTx/>
              <a:buFontTx/>
              <a:buNone/>
              <a:tabLst/>
              <a:defRPr/>
            </a:pPr>
            <a:r>
              <a:rPr kumimoji="0" lang="en-US" sz="140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Azure </a:t>
            </a:r>
            <a:br>
              <a:rPr kumimoji="0" lang="en-US" sz="140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br>
            <a:r>
              <a:rPr kumimoji="0" lang="en-US" sz="1400" i="0" u="none" strike="noStrike" kern="1200" cap="none" spc="0" normalizeH="0" baseline="0" noProof="0" err="1">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SignalR</a:t>
            </a:r>
            <a:r>
              <a:rPr kumimoji="0" lang="en-US" sz="140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 Service</a:t>
            </a:r>
            <a:endParaRPr kumimoji="0" lang="en-US" sz="105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endParaRPr>
          </a:p>
        </p:txBody>
      </p:sp>
      <p:sp>
        <p:nvSpPr>
          <p:cNvPr id="28" name="TextBox 27">
            <a:extLst>
              <a:ext uri="{FF2B5EF4-FFF2-40B4-BE49-F238E27FC236}">
                <a16:creationId xmlns:a16="http://schemas.microsoft.com/office/drawing/2014/main" id="{69BFCF29-AE15-44DB-8239-E086782C646E}"/>
              </a:ext>
            </a:extLst>
          </p:cNvPr>
          <p:cNvSpPr txBox="1"/>
          <p:nvPr/>
        </p:nvSpPr>
        <p:spPr>
          <a:xfrm>
            <a:off x="3598594" y="1183518"/>
            <a:ext cx="1926538"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buClrTx/>
              <a:buSzTx/>
              <a:buFontTx/>
              <a:buNone/>
              <a:tabLst/>
              <a:defRPr/>
            </a:pPr>
            <a:r>
              <a:rPr kumimoji="0" lang="en-US" sz="140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Azure </a:t>
            </a:r>
            <a:br>
              <a:rPr kumimoji="0" lang="en-US" sz="140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br>
            <a:r>
              <a:rPr kumimoji="0" lang="en-US" sz="140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Functions</a:t>
            </a:r>
          </a:p>
        </p:txBody>
      </p:sp>
      <p:cxnSp>
        <p:nvCxnSpPr>
          <p:cNvPr id="13" name="Straight Connector 12"/>
          <p:cNvCxnSpPr/>
          <p:nvPr/>
        </p:nvCxnSpPr>
        <p:spPr>
          <a:xfrm>
            <a:off x="2453" y="3313088"/>
            <a:ext cx="12205014" cy="0"/>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E84C7A0-A33D-4C55-8FE5-C85E6E01A3A1}"/>
              </a:ext>
            </a:extLst>
          </p:cNvPr>
          <p:cNvCxnSpPr>
            <a:cxnSpLocks/>
            <a:stCxn id="83" idx="0"/>
            <a:endCxn id="18" idx="2"/>
          </p:cNvCxnSpPr>
          <p:nvPr/>
        </p:nvCxnSpPr>
        <p:spPr>
          <a:xfrm flipH="1" flipV="1">
            <a:off x="489883" y="2569121"/>
            <a:ext cx="846" cy="3873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DECC309-6F96-4CA9-9EC3-C55A7DBC1173}"/>
              </a:ext>
            </a:extLst>
          </p:cNvPr>
          <p:cNvCxnSpPr>
            <a:cxnSpLocks/>
            <a:stCxn id="86" idx="0"/>
            <a:endCxn id="19" idx="2"/>
          </p:cNvCxnSpPr>
          <p:nvPr/>
        </p:nvCxnSpPr>
        <p:spPr>
          <a:xfrm flipV="1">
            <a:off x="1455043" y="1957151"/>
            <a:ext cx="4161" cy="99565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8693BF-1D26-4471-8961-D14DD7C3BDB3}"/>
              </a:ext>
            </a:extLst>
          </p:cNvPr>
          <p:cNvCxnSpPr>
            <a:cxnSpLocks/>
            <a:stCxn id="88" idx="0"/>
            <a:endCxn id="21" idx="2"/>
          </p:cNvCxnSpPr>
          <p:nvPr/>
        </p:nvCxnSpPr>
        <p:spPr>
          <a:xfrm flipH="1" flipV="1">
            <a:off x="2483527" y="2681125"/>
            <a:ext cx="1129" cy="3029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839667B-C476-48B7-9DE5-A5D45A46A5F9}"/>
              </a:ext>
            </a:extLst>
          </p:cNvPr>
          <p:cNvCxnSpPr>
            <a:cxnSpLocks/>
            <a:stCxn id="20" idx="2"/>
            <a:endCxn id="89" idx="0"/>
          </p:cNvCxnSpPr>
          <p:nvPr/>
        </p:nvCxnSpPr>
        <p:spPr>
          <a:xfrm>
            <a:off x="3525733" y="2391909"/>
            <a:ext cx="1" cy="5875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11CE897-0662-4AA2-B302-9008234EA631}"/>
              </a:ext>
            </a:extLst>
          </p:cNvPr>
          <p:cNvCxnSpPr>
            <a:cxnSpLocks/>
            <a:stCxn id="28" idx="2"/>
            <a:endCxn id="90" idx="0"/>
          </p:cNvCxnSpPr>
          <p:nvPr/>
        </p:nvCxnSpPr>
        <p:spPr>
          <a:xfrm flipH="1">
            <a:off x="4550364" y="1860778"/>
            <a:ext cx="11499" cy="10957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3FA1E51-997E-4F53-81DB-0BC7103ABB1E}"/>
              </a:ext>
            </a:extLst>
          </p:cNvPr>
          <p:cNvCxnSpPr>
            <a:cxnSpLocks/>
            <a:stCxn id="27" idx="2"/>
            <a:endCxn id="91" idx="0"/>
          </p:cNvCxnSpPr>
          <p:nvPr/>
        </p:nvCxnSpPr>
        <p:spPr>
          <a:xfrm flipH="1">
            <a:off x="5576461" y="2527134"/>
            <a:ext cx="5395" cy="42613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43A1964C-EA2D-4B68-9131-948131CCE735}"/>
              </a:ext>
            </a:extLst>
          </p:cNvPr>
          <p:cNvSpPr txBox="1"/>
          <p:nvPr/>
        </p:nvSpPr>
        <p:spPr>
          <a:xfrm>
            <a:off x="5759582" y="1824164"/>
            <a:ext cx="1672909" cy="87115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buClrTx/>
              <a:buSzTx/>
              <a:buFontTx/>
              <a:buNone/>
              <a:tabLst/>
              <a:defRPr/>
            </a:pPr>
            <a:r>
              <a:rPr kumimoji="0" lang="en-US" sz="140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Azure </a:t>
            </a:r>
            <a:br>
              <a:rPr kumimoji="0" lang="en-US" sz="140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br>
            <a:r>
              <a:rPr kumimoji="0" lang="en-US" sz="140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Cognitive Services</a:t>
            </a:r>
            <a:endParaRPr kumimoji="0" lang="en-US" sz="105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endParaRPr>
          </a:p>
        </p:txBody>
      </p:sp>
      <p:cxnSp>
        <p:nvCxnSpPr>
          <p:cNvPr id="52" name="Straight Connector 51">
            <a:extLst>
              <a:ext uri="{FF2B5EF4-FFF2-40B4-BE49-F238E27FC236}">
                <a16:creationId xmlns:a16="http://schemas.microsoft.com/office/drawing/2014/main" id="{F34BEB93-15F5-4D7D-AD86-542BE0773B98}"/>
              </a:ext>
            </a:extLst>
          </p:cNvPr>
          <p:cNvCxnSpPr>
            <a:cxnSpLocks/>
            <a:stCxn id="63" idx="0"/>
            <a:endCxn id="65" idx="2"/>
          </p:cNvCxnSpPr>
          <p:nvPr/>
        </p:nvCxnSpPr>
        <p:spPr>
          <a:xfrm flipV="1">
            <a:off x="6594006" y="2695323"/>
            <a:ext cx="2031" cy="2462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E384F9D-51FF-477D-90EE-4CDA95E2E2E2}"/>
              </a:ext>
            </a:extLst>
          </p:cNvPr>
          <p:cNvSpPr txBox="1"/>
          <p:nvPr/>
        </p:nvSpPr>
        <p:spPr>
          <a:xfrm>
            <a:off x="7743454" y="938507"/>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buClrTx/>
              <a:buSzTx/>
              <a:buFontTx/>
              <a:buNone/>
              <a:tabLst/>
              <a:defRPr/>
            </a:pPr>
            <a:r>
              <a:rPr kumimoji="0" lang="en-US" sz="140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Azure </a:t>
            </a:r>
            <a:br>
              <a:rPr kumimoji="0" lang="en-US" sz="140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br>
            <a:r>
              <a:rPr kumimoji="0" lang="en-US" sz="140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Storage</a:t>
            </a:r>
            <a:endParaRPr kumimoji="0" lang="en-US" sz="105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endParaRPr>
          </a:p>
        </p:txBody>
      </p:sp>
      <p:cxnSp>
        <p:nvCxnSpPr>
          <p:cNvPr id="55" name="Straight Connector 54">
            <a:extLst>
              <a:ext uri="{FF2B5EF4-FFF2-40B4-BE49-F238E27FC236}">
                <a16:creationId xmlns:a16="http://schemas.microsoft.com/office/drawing/2014/main" id="{E80EF121-1438-4837-9B01-7A78140E56A9}"/>
              </a:ext>
            </a:extLst>
          </p:cNvPr>
          <p:cNvCxnSpPr>
            <a:cxnSpLocks/>
            <a:stCxn id="72" idx="2"/>
            <a:endCxn id="69" idx="0"/>
          </p:cNvCxnSpPr>
          <p:nvPr/>
        </p:nvCxnSpPr>
        <p:spPr>
          <a:xfrm>
            <a:off x="8579909" y="1615767"/>
            <a:ext cx="0" cy="132790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FBE7316B-2E11-4D28-AF43-561DB626A2BF}"/>
              </a:ext>
            </a:extLst>
          </p:cNvPr>
          <p:cNvSpPr txBox="1"/>
          <p:nvPr/>
        </p:nvSpPr>
        <p:spPr>
          <a:xfrm>
            <a:off x="8690548" y="1685298"/>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buClrTx/>
              <a:buSzTx/>
              <a:buFontTx/>
              <a:buNone/>
              <a:tabLst/>
              <a:defRPr/>
            </a:pPr>
            <a:r>
              <a:rPr kumimoji="0" lang="en-US" sz="140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Azure SQL Database</a:t>
            </a:r>
            <a:endParaRPr kumimoji="0" lang="en-US" sz="105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endParaRPr>
          </a:p>
        </p:txBody>
      </p:sp>
      <p:cxnSp>
        <p:nvCxnSpPr>
          <p:cNvPr id="79" name="Straight Connector 78">
            <a:extLst>
              <a:ext uri="{FF2B5EF4-FFF2-40B4-BE49-F238E27FC236}">
                <a16:creationId xmlns:a16="http://schemas.microsoft.com/office/drawing/2014/main" id="{A648329C-2CCE-4C41-BA7E-85C9A3CF0062}"/>
              </a:ext>
            </a:extLst>
          </p:cNvPr>
          <p:cNvCxnSpPr>
            <a:cxnSpLocks/>
            <a:endCxn id="76" idx="0"/>
          </p:cNvCxnSpPr>
          <p:nvPr/>
        </p:nvCxnSpPr>
        <p:spPr>
          <a:xfrm>
            <a:off x="9595827" y="2362558"/>
            <a:ext cx="6637" cy="59070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CE09C62B-9EBD-4BDD-B512-0D84BBC77E3F}"/>
              </a:ext>
            </a:extLst>
          </p:cNvPr>
          <p:cNvSpPr txBox="1"/>
          <p:nvPr/>
        </p:nvSpPr>
        <p:spPr>
          <a:xfrm>
            <a:off x="9749884" y="978715"/>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buClrTx/>
              <a:buSzTx/>
              <a:buFontTx/>
              <a:buNone/>
              <a:tabLst/>
              <a:defRPr/>
            </a:pPr>
            <a:r>
              <a:rPr kumimoji="0" lang="en-US" sz="140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Azure </a:t>
            </a:r>
            <a:br>
              <a:rPr kumimoji="0" lang="en-US" sz="140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br>
            <a:r>
              <a:rPr kumimoji="0" lang="en-US" sz="140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Cosmos DB</a:t>
            </a:r>
            <a:endParaRPr kumimoji="0" lang="en-US" sz="105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endParaRPr>
          </a:p>
        </p:txBody>
      </p:sp>
      <p:cxnSp>
        <p:nvCxnSpPr>
          <p:cNvPr id="95" name="Straight Connector 94">
            <a:extLst>
              <a:ext uri="{FF2B5EF4-FFF2-40B4-BE49-F238E27FC236}">
                <a16:creationId xmlns:a16="http://schemas.microsoft.com/office/drawing/2014/main" id="{ED448429-3E2B-4171-93CB-62213923A5E6}"/>
              </a:ext>
            </a:extLst>
          </p:cNvPr>
          <p:cNvCxnSpPr>
            <a:cxnSpLocks/>
            <a:endCxn id="92" idx="0"/>
          </p:cNvCxnSpPr>
          <p:nvPr/>
        </p:nvCxnSpPr>
        <p:spPr>
          <a:xfrm flipH="1">
            <a:off x="10605355" y="1655975"/>
            <a:ext cx="648" cy="129353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250A7E6E-7E74-4E8B-A16C-5DF48C1A434B}"/>
              </a:ext>
            </a:extLst>
          </p:cNvPr>
          <p:cNvSpPr txBox="1"/>
          <p:nvPr/>
        </p:nvSpPr>
        <p:spPr>
          <a:xfrm>
            <a:off x="6765617" y="1331552"/>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buClrTx/>
              <a:buSzTx/>
              <a:buFontTx/>
              <a:buNone/>
              <a:tabLst/>
              <a:defRPr/>
            </a:pPr>
            <a:r>
              <a:rPr kumimoji="0" lang="en-US" sz="140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Azure App Insights</a:t>
            </a:r>
            <a:endParaRPr kumimoji="0" lang="en-US" sz="105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endParaRPr>
          </a:p>
        </p:txBody>
      </p:sp>
      <p:cxnSp>
        <p:nvCxnSpPr>
          <p:cNvPr id="106" name="Straight Connector 105">
            <a:extLst>
              <a:ext uri="{FF2B5EF4-FFF2-40B4-BE49-F238E27FC236}">
                <a16:creationId xmlns:a16="http://schemas.microsoft.com/office/drawing/2014/main" id="{9F46E1F5-DC4A-41C9-B565-1C2FC9399377}"/>
              </a:ext>
            </a:extLst>
          </p:cNvPr>
          <p:cNvCxnSpPr>
            <a:cxnSpLocks/>
            <a:stCxn id="105" idx="2"/>
            <a:endCxn id="104" idx="0"/>
          </p:cNvCxnSpPr>
          <p:nvPr/>
        </p:nvCxnSpPr>
        <p:spPr>
          <a:xfrm flipH="1">
            <a:off x="7600252" y="2008812"/>
            <a:ext cx="1820" cy="93026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F278B8E7-7120-42E5-8F51-F7F2C54771CB}"/>
              </a:ext>
            </a:extLst>
          </p:cNvPr>
          <p:cNvSpPr/>
          <p:nvPr/>
        </p:nvSpPr>
        <p:spPr bwMode="auto">
          <a:xfrm>
            <a:off x="11195083" y="3145824"/>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Oval 112">
            <a:extLst>
              <a:ext uri="{FF2B5EF4-FFF2-40B4-BE49-F238E27FC236}">
                <a16:creationId xmlns:a16="http://schemas.microsoft.com/office/drawing/2014/main" id="{93B9327D-893E-4889-B628-B4CC172EA618}"/>
              </a:ext>
            </a:extLst>
          </p:cNvPr>
          <p:cNvSpPr/>
          <p:nvPr/>
        </p:nvSpPr>
        <p:spPr bwMode="auto">
          <a:xfrm>
            <a:off x="11532991" y="3145229"/>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Oval 113">
            <a:extLst>
              <a:ext uri="{FF2B5EF4-FFF2-40B4-BE49-F238E27FC236}">
                <a16:creationId xmlns:a16="http://schemas.microsoft.com/office/drawing/2014/main" id="{25565D19-715C-4428-8AA4-A6ED88CE4532}"/>
              </a:ext>
            </a:extLst>
          </p:cNvPr>
          <p:cNvSpPr/>
          <p:nvPr/>
        </p:nvSpPr>
        <p:spPr bwMode="auto">
          <a:xfrm>
            <a:off x="11874205" y="3152910"/>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17" name="Group 116">
            <a:extLst>
              <a:ext uri="{FF2B5EF4-FFF2-40B4-BE49-F238E27FC236}">
                <a16:creationId xmlns:a16="http://schemas.microsoft.com/office/drawing/2014/main" id="{375F3A09-168E-4749-95EB-732DC0455DB4}"/>
              </a:ext>
            </a:extLst>
          </p:cNvPr>
          <p:cNvGrpSpPr/>
          <p:nvPr/>
        </p:nvGrpSpPr>
        <p:grpSpPr>
          <a:xfrm>
            <a:off x="7254217" y="2939081"/>
            <a:ext cx="692070" cy="672468"/>
            <a:chOff x="7254217" y="2939081"/>
            <a:chExt cx="692070" cy="672468"/>
          </a:xfrm>
        </p:grpSpPr>
        <p:sp>
          <p:nvSpPr>
            <p:cNvPr id="104" name="Oval 103">
              <a:extLst>
                <a:ext uri="{FF2B5EF4-FFF2-40B4-BE49-F238E27FC236}">
                  <a16:creationId xmlns:a16="http://schemas.microsoft.com/office/drawing/2014/main" id="{C478E6E7-EDF0-420B-98C8-E97D4AEFC564}"/>
                </a:ext>
              </a:extLst>
            </p:cNvPr>
            <p:cNvSpPr/>
            <p:nvPr/>
          </p:nvSpPr>
          <p:spPr bwMode="auto">
            <a:xfrm>
              <a:off x="7254217" y="2939081"/>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6" name="Picture 115">
              <a:extLst>
                <a:ext uri="{FF2B5EF4-FFF2-40B4-BE49-F238E27FC236}">
                  <a16:creationId xmlns:a16="http://schemas.microsoft.com/office/drawing/2014/main" id="{A5103AB2-7D38-4AAF-B8CC-BE41758A09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5569" y="3080632"/>
              <a:ext cx="389366" cy="389366"/>
            </a:xfrm>
            <a:prstGeom prst="rect">
              <a:avLst/>
            </a:prstGeom>
          </p:spPr>
        </p:pic>
      </p:grpSp>
      <p:grpSp>
        <p:nvGrpSpPr>
          <p:cNvPr id="120" name="Group 119">
            <a:extLst>
              <a:ext uri="{FF2B5EF4-FFF2-40B4-BE49-F238E27FC236}">
                <a16:creationId xmlns:a16="http://schemas.microsoft.com/office/drawing/2014/main" id="{848C296F-E83C-4EBB-B3F1-F9BCC65E4B2E}"/>
              </a:ext>
            </a:extLst>
          </p:cNvPr>
          <p:cNvGrpSpPr/>
          <p:nvPr/>
        </p:nvGrpSpPr>
        <p:grpSpPr>
          <a:xfrm>
            <a:off x="3176156" y="2979426"/>
            <a:ext cx="699155" cy="667320"/>
            <a:chOff x="3176156" y="2979426"/>
            <a:chExt cx="699155" cy="667320"/>
          </a:xfrm>
        </p:grpSpPr>
        <p:sp>
          <p:nvSpPr>
            <p:cNvPr id="89" name="Oval 88"/>
            <p:cNvSpPr/>
            <p:nvPr/>
          </p:nvSpPr>
          <p:spPr bwMode="auto">
            <a:xfrm>
              <a:off x="3176156" y="2979426"/>
              <a:ext cx="699155" cy="66732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9" name="Picture 118" descr="A picture containing device&#10;&#10;Description generated with high confidence">
              <a:extLst>
                <a:ext uri="{FF2B5EF4-FFF2-40B4-BE49-F238E27FC236}">
                  <a16:creationId xmlns:a16="http://schemas.microsoft.com/office/drawing/2014/main" id="{473FBB23-3DFC-4D8A-84AE-3C35D0A98C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9673" y="3097026"/>
              <a:ext cx="432120" cy="432120"/>
            </a:xfrm>
            <a:prstGeom prst="rect">
              <a:avLst/>
            </a:prstGeom>
          </p:spPr>
        </p:pic>
      </p:grpSp>
      <p:sp>
        <p:nvSpPr>
          <p:cNvPr id="122" name="TextBox 121">
            <a:extLst>
              <a:ext uri="{FF2B5EF4-FFF2-40B4-BE49-F238E27FC236}">
                <a16:creationId xmlns:a16="http://schemas.microsoft.com/office/drawing/2014/main" id="{628769DD-4A14-4EAB-82D4-AB2ACC75009F}"/>
              </a:ext>
            </a:extLst>
          </p:cNvPr>
          <p:cNvSpPr txBox="1"/>
          <p:nvPr/>
        </p:nvSpPr>
        <p:spPr>
          <a:xfrm>
            <a:off x="10815784" y="2450221"/>
            <a:ext cx="130852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buClrTx/>
              <a:buSzTx/>
              <a:buFontTx/>
              <a:buNone/>
              <a:tabLst/>
              <a:defRPr/>
            </a:pPr>
            <a:r>
              <a:rPr kumimoji="0" lang="en-US" sz="140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And many more…</a:t>
            </a:r>
            <a:endParaRPr kumimoji="0" lang="en-US" sz="1050" i="0" u="none" strike="noStrike" kern="1200" cap="none" spc="0" normalizeH="0" baseline="0" noProof="0">
              <a:ln>
                <a:noFill/>
              </a:ln>
              <a:gradFill>
                <a:gsLst>
                  <a:gs pos="125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endParaRPr>
          </a:p>
        </p:txBody>
      </p:sp>
      <p:grpSp>
        <p:nvGrpSpPr>
          <p:cNvPr id="126" name="Group 125">
            <a:extLst>
              <a:ext uri="{FF2B5EF4-FFF2-40B4-BE49-F238E27FC236}">
                <a16:creationId xmlns:a16="http://schemas.microsoft.com/office/drawing/2014/main" id="{0EE5279B-A5A9-4A7D-9187-58CD4DC004D4}"/>
              </a:ext>
            </a:extLst>
          </p:cNvPr>
          <p:cNvGrpSpPr/>
          <p:nvPr/>
        </p:nvGrpSpPr>
        <p:grpSpPr>
          <a:xfrm>
            <a:off x="9256429" y="2953265"/>
            <a:ext cx="692070" cy="672468"/>
            <a:chOff x="9256429" y="2953265"/>
            <a:chExt cx="692070" cy="672468"/>
          </a:xfrm>
        </p:grpSpPr>
        <p:sp>
          <p:nvSpPr>
            <p:cNvPr id="76" name="Oval 75">
              <a:extLst>
                <a:ext uri="{FF2B5EF4-FFF2-40B4-BE49-F238E27FC236}">
                  <a16:creationId xmlns:a16="http://schemas.microsoft.com/office/drawing/2014/main" id="{7C2E9A5A-D020-4C67-94D9-83ECD032A6CC}"/>
                </a:ext>
              </a:extLst>
            </p:cNvPr>
            <p:cNvSpPr/>
            <p:nvPr/>
          </p:nvSpPr>
          <p:spPr bwMode="auto">
            <a:xfrm>
              <a:off x="9256429" y="2953265"/>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25" name="Picture 124" descr="A close up of a sign&#10;&#10;Description generated with high confidence">
              <a:extLst>
                <a:ext uri="{FF2B5EF4-FFF2-40B4-BE49-F238E27FC236}">
                  <a16:creationId xmlns:a16="http://schemas.microsoft.com/office/drawing/2014/main" id="{C12D5EA1-BB59-4444-8E5E-C9D132E5D1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6546" y="3093581"/>
              <a:ext cx="391836" cy="391836"/>
            </a:xfrm>
            <a:prstGeom prst="rect">
              <a:avLst/>
            </a:prstGeom>
          </p:spPr>
        </p:pic>
      </p:grpSp>
      <p:grpSp>
        <p:nvGrpSpPr>
          <p:cNvPr id="129" name="Group 128">
            <a:extLst>
              <a:ext uri="{FF2B5EF4-FFF2-40B4-BE49-F238E27FC236}">
                <a16:creationId xmlns:a16="http://schemas.microsoft.com/office/drawing/2014/main" id="{CC401A30-BAAF-4889-A86D-9CBF29B2BA46}"/>
              </a:ext>
            </a:extLst>
          </p:cNvPr>
          <p:cNvGrpSpPr/>
          <p:nvPr/>
        </p:nvGrpSpPr>
        <p:grpSpPr>
          <a:xfrm>
            <a:off x="8233874" y="2943669"/>
            <a:ext cx="692070" cy="672468"/>
            <a:chOff x="8233874" y="2943669"/>
            <a:chExt cx="692070" cy="672468"/>
          </a:xfrm>
        </p:grpSpPr>
        <p:sp>
          <p:nvSpPr>
            <p:cNvPr id="69" name="Oval 68">
              <a:extLst>
                <a:ext uri="{FF2B5EF4-FFF2-40B4-BE49-F238E27FC236}">
                  <a16:creationId xmlns:a16="http://schemas.microsoft.com/office/drawing/2014/main" id="{BBE40C00-DF9F-4B7F-9E17-FB38DD8A8CB9}"/>
                </a:ext>
              </a:extLst>
            </p:cNvPr>
            <p:cNvSpPr/>
            <p:nvPr/>
          </p:nvSpPr>
          <p:spPr bwMode="auto">
            <a:xfrm>
              <a:off x="8233874" y="2943669"/>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28" name="Picture 127">
              <a:extLst>
                <a:ext uri="{FF2B5EF4-FFF2-40B4-BE49-F238E27FC236}">
                  <a16:creationId xmlns:a16="http://schemas.microsoft.com/office/drawing/2014/main" id="{48E8C58B-9E8A-48C5-AA6D-D718EF2C3E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74303" y="3074297"/>
              <a:ext cx="411213" cy="411213"/>
            </a:xfrm>
            <a:prstGeom prst="rect">
              <a:avLst/>
            </a:prstGeom>
          </p:spPr>
        </p:pic>
      </p:grpSp>
      <p:grpSp>
        <p:nvGrpSpPr>
          <p:cNvPr id="136" name="Group 135">
            <a:extLst>
              <a:ext uri="{FF2B5EF4-FFF2-40B4-BE49-F238E27FC236}">
                <a16:creationId xmlns:a16="http://schemas.microsoft.com/office/drawing/2014/main" id="{E46CDE31-1533-4848-90ED-064E7B60C00D}"/>
              </a:ext>
            </a:extLst>
          </p:cNvPr>
          <p:cNvGrpSpPr/>
          <p:nvPr/>
        </p:nvGrpSpPr>
        <p:grpSpPr>
          <a:xfrm>
            <a:off x="2131563" y="2984085"/>
            <a:ext cx="706186" cy="677260"/>
            <a:chOff x="2131563" y="2984085"/>
            <a:chExt cx="706186" cy="677260"/>
          </a:xfrm>
        </p:grpSpPr>
        <p:sp>
          <p:nvSpPr>
            <p:cNvPr id="88" name="Oval 87"/>
            <p:cNvSpPr/>
            <p:nvPr/>
          </p:nvSpPr>
          <p:spPr bwMode="auto">
            <a:xfrm>
              <a:off x="2131563" y="2984085"/>
              <a:ext cx="706186" cy="67726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35" name="Picture 134">
              <a:extLst>
                <a:ext uri="{FF2B5EF4-FFF2-40B4-BE49-F238E27FC236}">
                  <a16:creationId xmlns:a16="http://schemas.microsoft.com/office/drawing/2014/main" id="{463D76F5-493B-4270-95B8-A168042609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53540" y="3091599"/>
              <a:ext cx="462232" cy="462232"/>
            </a:xfrm>
            <a:prstGeom prst="rect">
              <a:avLst/>
            </a:prstGeom>
          </p:spPr>
        </p:pic>
      </p:grpSp>
      <p:grpSp>
        <p:nvGrpSpPr>
          <p:cNvPr id="139" name="Group 138">
            <a:extLst>
              <a:ext uri="{FF2B5EF4-FFF2-40B4-BE49-F238E27FC236}">
                <a16:creationId xmlns:a16="http://schemas.microsoft.com/office/drawing/2014/main" id="{AEF9C421-D15E-4879-8860-D51AF9D78E21}"/>
              </a:ext>
            </a:extLst>
          </p:cNvPr>
          <p:cNvGrpSpPr/>
          <p:nvPr/>
        </p:nvGrpSpPr>
        <p:grpSpPr>
          <a:xfrm>
            <a:off x="1102329" y="2952810"/>
            <a:ext cx="705427" cy="677260"/>
            <a:chOff x="1102329" y="2952810"/>
            <a:chExt cx="705427" cy="677260"/>
          </a:xfrm>
        </p:grpSpPr>
        <p:sp>
          <p:nvSpPr>
            <p:cNvPr id="86" name="Oval 85"/>
            <p:cNvSpPr/>
            <p:nvPr/>
          </p:nvSpPr>
          <p:spPr bwMode="auto">
            <a:xfrm>
              <a:off x="1102329" y="2952810"/>
              <a:ext cx="705427" cy="67726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38" name="Picture 137" descr="A picture containing vector graphics&#10;&#10;Description generated with high confidence">
              <a:extLst>
                <a:ext uri="{FF2B5EF4-FFF2-40B4-BE49-F238E27FC236}">
                  <a16:creationId xmlns:a16="http://schemas.microsoft.com/office/drawing/2014/main" id="{EAA753EB-1EC0-498A-A741-5AEC1288E4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55598" y="3091996"/>
              <a:ext cx="398889" cy="398889"/>
            </a:xfrm>
            <a:prstGeom prst="rect">
              <a:avLst/>
            </a:prstGeom>
            <a:ln>
              <a:noFill/>
            </a:ln>
          </p:spPr>
        </p:pic>
      </p:grpSp>
      <p:grpSp>
        <p:nvGrpSpPr>
          <p:cNvPr id="143" name="Group 142">
            <a:extLst>
              <a:ext uri="{FF2B5EF4-FFF2-40B4-BE49-F238E27FC236}">
                <a16:creationId xmlns:a16="http://schemas.microsoft.com/office/drawing/2014/main" id="{812DFCE5-5FA4-43AB-8BBD-B6EF48F6E36B}"/>
              </a:ext>
            </a:extLst>
          </p:cNvPr>
          <p:cNvGrpSpPr/>
          <p:nvPr/>
        </p:nvGrpSpPr>
        <p:grpSpPr>
          <a:xfrm>
            <a:off x="4200786" y="2956489"/>
            <a:ext cx="699155" cy="672468"/>
            <a:chOff x="4200786" y="2956489"/>
            <a:chExt cx="699155" cy="672468"/>
          </a:xfrm>
        </p:grpSpPr>
        <p:sp>
          <p:nvSpPr>
            <p:cNvPr id="90" name="Oval 89"/>
            <p:cNvSpPr/>
            <p:nvPr/>
          </p:nvSpPr>
          <p:spPr bwMode="auto">
            <a:xfrm>
              <a:off x="4200786" y="2956489"/>
              <a:ext cx="699155"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42" name="Picture 141">
              <a:extLst>
                <a:ext uri="{FF2B5EF4-FFF2-40B4-BE49-F238E27FC236}">
                  <a16:creationId xmlns:a16="http://schemas.microsoft.com/office/drawing/2014/main" id="{CE021180-5C5D-452E-9700-583C691CB70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30281" y="3072641"/>
              <a:ext cx="440165" cy="440165"/>
            </a:xfrm>
            <a:prstGeom prst="rect">
              <a:avLst/>
            </a:prstGeom>
          </p:spPr>
        </p:pic>
      </p:grpSp>
      <p:grpSp>
        <p:nvGrpSpPr>
          <p:cNvPr id="146" name="Group 145">
            <a:extLst>
              <a:ext uri="{FF2B5EF4-FFF2-40B4-BE49-F238E27FC236}">
                <a16:creationId xmlns:a16="http://schemas.microsoft.com/office/drawing/2014/main" id="{9D61299C-2732-43C3-BBE7-92D7D3DB3C5C}"/>
              </a:ext>
            </a:extLst>
          </p:cNvPr>
          <p:cNvGrpSpPr/>
          <p:nvPr/>
        </p:nvGrpSpPr>
        <p:grpSpPr>
          <a:xfrm>
            <a:off x="5230426" y="2953265"/>
            <a:ext cx="692070" cy="672468"/>
            <a:chOff x="5230426" y="2953265"/>
            <a:chExt cx="692070" cy="672468"/>
          </a:xfrm>
        </p:grpSpPr>
        <p:sp>
          <p:nvSpPr>
            <p:cNvPr id="91" name="Oval 90"/>
            <p:cNvSpPr/>
            <p:nvPr/>
          </p:nvSpPr>
          <p:spPr bwMode="auto">
            <a:xfrm>
              <a:off x="5230426" y="2953265"/>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45" name="Picture 144">
              <a:extLst>
                <a:ext uri="{FF2B5EF4-FFF2-40B4-BE49-F238E27FC236}">
                  <a16:creationId xmlns:a16="http://schemas.microsoft.com/office/drawing/2014/main" id="{1D3958AF-4764-4905-9441-937433EBC193}"/>
                </a:ext>
              </a:extLst>
            </p:cNvPr>
            <p:cNvPicPr>
              <a:picLocks noChangeAspect="1"/>
            </p:cNvPicPr>
            <p:nvPr/>
          </p:nvPicPr>
          <p:blipFill>
            <a:blip r:embed="rId10">
              <a:extLst>
                <a:ext uri="{BEBA8EAE-BF5A-486C-A8C5-ECC9F3942E4B}">
                  <a14:imgProps xmlns:a14="http://schemas.microsoft.com/office/drawing/2010/main">
                    <a14:imgLayer r:embed="rId11">
                      <a14:imgEffect>
                        <a14:colorTemperature colorTemp="72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370095" y="3085426"/>
              <a:ext cx="412733" cy="408147"/>
            </a:xfrm>
            <a:prstGeom prst="rect">
              <a:avLst/>
            </a:prstGeom>
            <a:solidFill>
              <a:srgbClr val="EAEAEA"/>
            </a:solidFill>
          </p:spPr>
        </p:pic>
      </p:grpSp>
      <p:grpSp>
        <p:nvGrpSpPr>
          <p:cNvPr id="153" name="Group 152">
            <a:extLst>
              <a:ext uri="{FF2B5EF4-FFF2-40B4-BE49-F238E27FC236}">
                <a16:creationId xmlns:a16="http://schemas.microsoft.com/office/drawing/2014/main" id="{E02BF1F1-A2DF-4605-959C-772CE5BE049E}"/>
              </a:ext>
            </a:extLst>
          </p:cNvPr>
          <p:cNvGrpSpPr/>
          <p:nvPr/>
        </p:nvGrpSpPr>
        <p:grpSpPr>
          <a:xfrm>
            <a:off x="159489" y="2956489"/>
            <a:ext cx="662479" cy="668521"/>
            <a:chOff x="159489" y="2956489"/>
            <a:chExt cx="662479" cy="668521"/>
          </a:xfrm>
        </p:grpSpPr>
        <p:sp>
          <p:nvSpPr>
            <p:cNvPr id="83" name="Oval 82"/>
            <p:cNvSpPr/>
            <p:nvPr/>
          </p:nvSpPr>
          <p:spPr bwMode="auto">
            <a:xfrm>
              <a:off x="159489" y="2956489"/>
              <a:ext cx="662479" cy="668521"/>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52" name="Picture 151" descr="A picture containing plate&#10;&#10;Description generated with high confidence">
              <a:extLst>
                <a:ext uri="{FF2B5EF4-FFF2-40B4-BE49-F238E27FC236}">
                  <a16:creationId xmlns:a16="http://schemas.microsoft.com/office/drawing/2014/main" id="{5369451A-A085-4524-986C-FBE25BA4C7C3}"/>
                </a:ext>
              </a:extLst>
            </p:cNvPr>
            <p:cNvPicPr>
              <a:picLocks noChangeAspect="1"/>
            </p:cNvPicPr>
            <p:nvPr/>
          </p:nvPicPr>
          <p:blipFill rotWithShape="1">
            <a:blip r:embed="rId12">
              <a:extLst>
                <a:ext uri="{28A0092B-C50C-407E-A947-70E740481C1C}">
                  <a14:useLocalDpi xmlns:a14="http://schemas.microsoft.com/office/drawing/2010/main" val="0"/>
                </a:ext>
              </a:extLst>
            </a:blip>
            <a:srcRect l="26917" t="29687" r="14505" b="11719"/>
            <a:stretch/>
          </p:blipFill>
          <p:spPr>
            <a:xfrm>
              <a:off x="290991" y="3091012"/>
              <a:ext cx="399474" cy="399474"/>
            </a:xfrm>
            <a:prstGeom prst="rect">
              <a:avLst/>
            </a:prstGeom>
          </p:spPr>
        </p:pic>
      </p:grpSp>
      <p:grpSp>
        <p:nvGrpSpPr>
          <p:cNvPr id="155" name="Group 154">
            <a:extLst>
              <a:ext uri="{FF2B5EF4-FFF2-40B4-BE49-F238E27FC236}">
                <a16:creationId xmlns:a16="http://schemas.microsoft.com/office/drawing/2014/main" id="{E05D630F-5962-4AAD-8104-66ED67DFD563}"/>
              </a:ext>
            </a:extLst>
          </p:cNvPr>
          <p:cNvGrpSpPr/>
          <p:nvPr/>
        </p:nvGrpSpPr>
        <p:grpSpPr>
          <a:xfrm>
            <a:off x="10259320" y="2949508"/>
            <a:ext cx="692070" cy="672468"/>
            <a:chOff x="10259320" y="2949508"/>
            <a:chExt cx="692070" cy="672468"/>
          </a:xfrm>
        </p:grpSpPr>
        <p:sp>
          <p:nvSpPr>
            <p:cNvPr id="92" name="Oval 91">
              <a:extLst>
                <a:ext uri="{FF2B5EF4-FFF2-40B4-BE49-F238E27FC236}">
                  <a16:creationId xmlns:a16="http://schemas.microsoft.com/office/drawing/2014/main" id="{8D27E0DD-C3BC-44AE-A17E-3B80A99CF6A2}"/>
                </a:ext>
              </a:extLst>
            </p:cNvPr>
            <p:cNvSpPr/>
            <p:nvPr/>
          </p:nvSpPr>
          <p:spPr bwMode="auto">
            <a:xfrm>
              <a:off x="10259320" y="2949508"/>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54" name="Picture 153">
              <a:extLst>
                <a:ext uri="{FF2B5EF4-FFF2-40B4-BE49-F238E27FC236}">
                  <a16:creationId xmlns:a16="http://schemas.microsoft.com/office/drawing/2014/main" id="{76D2F9C4-711D-4DFF-ADFB-574B0B8DC4F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416175" y="3111697"/>
              <a:ext cx="378360" cy="348091"/>
            </a:xfrm>
            <a:prstGeom prst="rect">
              <a:avLst/>
            </a:prstGeom>
          </p:spPr>
        </p:pic>
      </p:grpSp>
      <p:cxnSp>
        <p:nvCxnSpPr>
          <p:cNvPr id="4" name="Straight Connector 3">
            <a:extLst>
              <a:ext uri="{FF2B5EF4-FFF2-40B4-BE49-F238E27FC236}">
                <a16:creationId xmlns:a16="http://schemas.microsoft.com/office/drawing/2014/main" id="{DEC38B7B-A523-4702-93CC-5F2132A56C6B}"/>
              </a:ext>
            </a:extLst>
          </p:cNvPr>
          <p:cNvCxnSpPr>
            <a:cxnSpLocks/>
            <a:stCxn id="86" idx="4"/>
            <a:endCxn id="7" idx="0"/>
          </p:cNvCxnSpPr>
          <p:nvPr/>
        </p:nvCxnSpPr>
        <p:spPr>
          <a:xfrm>
            <a:off x="1455043" y="3630070"/>
            <a:ext cx="2080" cy="51552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08D60C5-6C80-43F1-9464-BFA06828A092}"/>
              </a:ext>
            </a:extLst>
          </p:cNvPr>
          <p:cNvSpPr txBox="1"/>
          <p:nvPr/>
        </p:nvSpPr>
        <p:spPr>
          <a:xfrm>
            <a:off x="508583" y="4145597"/>
            <a:ext cx="1897080" cy="129266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chemeClr val="tx1"/>
                    </a:gs>
                    <a:gs pos="30000">
                      <a:schemeClr val="tx1"/>
                    </a:gs>
                  </a:gsLst>
                  <a:lin ang="5400000" scaled="0"/>
                </a:gradFill>
                <a:effectLst/>
                <a:uLnTx/>
                <a:uFillTx/>
                <a:latin typeface="Segoe UI"/>
                <a:ea typeface="+mn-ea"/>
                <a:cs typeface="+mn-cs"/>
              </a:rPr>
              <a:t>Fully managed platform perfect </a:t>
            </a:r>
            <a:br>
              <a:rPr kumimoji="0" lang="en-US" sz="1200" b="0" i="0" u="none" strike="noStrike" kern="1200" cap="none" spc="0" normalizeH="0" baseline="0" noProof="0">
                <a:ln>
                  <a:noFill/>
                </a:ln>
                <a:gradFill>
                  <a:gsLst>
                    <a:gs pos="2917">
                      <a:schemeClr val="tx1"/>
                    </a:gs>
                    <a:gs pos="30000">
                      <a:schemeClr val="tx1"/>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chemeClr val="tx1"/>
                    </a:gs>
                    <a:gs pos="30000">
                      <a:schemeClr val="tx1"/>
                    </a:gs>
                  </a:gsLst>
                  <a:lin ang="5400000" scaled="0"/>
                </a:gradFill>
                <a:effectLst/>
                <a:uLnTx/>
                <a:uFillTx/>
                <a:latin typeface="Segoe UI"/>
                <a:ea typeface="+mn-ea"/>
                <a:cs typeface="+mn-cs"/>
              </a:rPr>
              <a:t>for running </a:t>
            </a:r>
            <a:br>
              <a:rPr kumimoji="0" lang="en-US" sz="1200" b="0" i="0" u="none" strike="noStrike" kern="1200" cap="none" spc="0" normalizeH="0" baseline="0" noProof="0">
                <a:ln>
                  <a:noFill/>
                </a:ln>
                <a:gradFill>
                  <a:gsLst>
                    <a:gs pos="2917">
                      <a:schemeClr val="tx1"/>
                    </a:gs>
                    <a:gs pos="30000">
                      <a:schemeClr val="tx1"/>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chemeClr val="tx1"/>
                    </a:gs>
                    <a:gs pos="30000">
                      <a:schemeClr val="tx1"/>
                    </a:gs>
                  </a:gsLst>
                  <a:lin ang="5400000" scaled="0"/>
                </a:gradFill>
                <a:effectLst/>
                <a:uLnTx/>
                <a:uFillTx/>
                <a:latin typeface="Segoe UI"/>
                <a:ea typeface="+mn-ea"/>
                <a:cs typeface="+mn-cs"/>
              </a:rPr>
              <a:t>.NET Framework and </a:t>
            </a:r>
            <a:br>
              <a:rPr kumimoji="0" lang="en-US" sz="1200" b="0" i="0" u="none" strike="noStrike" kern="1200" cap="none" spc="0" normalizeH="0" baseline="0" noProof="0">
                <a:ln>
                  <a:noFill/>
                </a:ln>
                <a:gradFill>
                  <a:gsLst>
                    <a:gs pos="2917">
                      <a:schemeClr val="tx1"/>
                    </a:gs>
                    <a:gs pos="30000">
                      <a:schemeClr val="tx1"/>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chemeClr val="tx1"/>
                    </a:gs>
                    <a:gs pos="30000">
                      <a:schemeClr val="tx1"/>
                    </a:gs>
                  </a:gsLst>
                  <a:lin ang="5400000" scaled="0"/>
                </a:gradFill>
                <a:effectLst/>
                <a:uLnTx/>
                <a:uFillTx/>
                <a:latin typeface="Segoe UI"/>
                <a:ea typeface="+mn-ea"/>
                <a:cs typeface="+mn-cs"/>
              </a:rPr>
              <a:t>.NET Core web aps and services</a:t>
            </a:r>
          </a:p>
        </p:txBody>
      </p:sp>
      <p:cxnSp>
        <p:nvCxnSpPr>
          <p:cNvPr id="15" name="Straight Connector 14">
            <a:extLst>
              <a:ext uri="{FF2B5EF4-FFF2-40B4-BE49-F238E27FC236}">
                <a16:creationId xmlns:a16="http://schemas.microsoft.com/office/drawing/2014/main" id="{7305D331-C56A-4D67-85F2-5D8EDB027B4E}"/>
              </a:ext>
            </a:extLst>
          </p:cNvPr>
          <p:cNvCxnSpPr>
            <a:cxnSpLocks/>
            <a:stCxn id="104" idx="4"/>
            <a:endCxn id="75" idx="0"/>
          </p:cNvCxnSpPr>
          <p:nvPr/>
        </p:nvCxnSpPr>
        <p:spPr>
          <a:xfrm flipH="1">
            <a:off x="7598894" y="3611549"/>
            <a:ext cx="1358" cy="60424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250E1DE-0F55-419E-B10C-03A2657DB6E8}"/>
              </a:ext>
            </a:extLst>
          </p:cNvPr>
          <p:cNvSpPr txBox="1"/>
          <p:nvPr/>
        </p:nvSpPr>
        <p:spPr>
          <a:xfrm>
            <a:off x="6650354" y="4215789"/>
            <a:ext cx="189708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chemeClr val="tx1"/>
                    </a:gs>
                    <a:gs pos="30000">
                      <a:schemeClr val="tx1"/>
                    </a:gs>
                  </a:gsLst>
                  <a:lin ang="5400000" scaled="0"/>
                </a:gradFill>
                <a:effectLst/>
                <a:uLnTx/>
                <a:uFillTx/>
                <a:latin typeface="Segoe UI"/>
                <a:ea typeface="+mn-ea"/>
                <a:cs typeface="+mn-cs"/>
              </a:rPr>
              <a:t>Application performance and usability monitoring</a:t>
            </a:r>
          </a:p>
        </p:txBody>
      </p:sp>
      <p:cxnSp>
        <p:nvCxnSpPr>
          <p:cNvPr id="25" name="Straight Connector 24">
            <a:extLst>
              <a:ext uri="{FF2B5EF4-FFF2-40B4-BE49-F238E27FC236}">
                <a16:creationId xmlns:a16="http://schemas.microsoft.com/office/drawing/2014/main" id="{FDA48A84-E4D7-4D57-8784-5CF1F0DA99A7}"/>
              </a:ext>
            </a:extLst>
          </p:cNvPr>
          <p:cNvCxnSpPr>
            <a:cxnSpLocks/>
            <a:stCxn id="90" idx="4"/>
            <a:endCxn id="80" idx="0"/>
          </p:cNvCxnSpPr>
          <p:nvPr/>
        </p:nvCxnSpPr>
        <p:spPr>
          <a:xfrm flipH="1">
            <a:off x="4550363" y="3628957"/>
            <a:ext cx="1" cy="3456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7A5C9D4-9034-43B8-9B69-AF939ED06167}"/>
              </a:ext>
            </a:extLst>
          </p:cNvPr>
          <p:cNvSpPr txBox="1"/>
          <p:nvPr/>
        </p:nvSpPr>
        <p:spPr>
          <a:xfrm>
            <a:off x="3601823" y="3974637"/>
            <a:ext cx="189708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chemeClr val="tx1"/>
                    </a:gs>
                    <a:gs pos="30000">
                      <a:schemeClr val="tx1"/>
                    </a:gs>
                  </a:gsLst>
                  <a:lin ang="5400000" scaled="0"/>
                </a:gradFill>
                <a:effectLst/>
                <a:uLnTx/>
                <a:uFillTx/>
                <a:latin typeface="Segoe UI"/>
                <a:ea typeface="+mn-ea"/>
                <a:cs typeface="+mn-cs"/>
              </a:rPr>
              <a:t>Extend apps with serverless, event driven tasks</a:t>
            </a:r>
          </a:p>
        </p:txBody>
      </p:sp>
      <p:cxnSp>
        <p:nvCxnSpPr>
          <p:cNvPr id="32" name="Straight Connector 31">
            <a:extLst>
              <a:ext uri="{FF2B5EF4-FFF2-40B4-BE49-F238E27FC236}">
                <a16:creationId xmlns:a16="http://schemas.microsoft.com/office/drawing/2014/main" id="{A7DBE954-4A02-466E-8683-9A73E1BB845C}"/>
              </a:ext>
            </a:extLst>
          </p:cNvPr>
          <p:cNvCxnSpPr>
            <a:cxnSpLocks/>
            <a:stCxn id="76" idx="4"/>
            <a:endCxn id="87" idx="0"/>
          </p:cNvCxnSpPr>
          <p:nvPr/>
        </p:nvCxnSpPr>
        <p:spPr>
          <a:xfrm flipH="1">
            <a:off x="9595676" y="3625733"/>
            <a:ext cx="6788" cy="10341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7C6606-6437-4D78-9736-6BE7E56F7151}"/>
              </a:ext>
            </a:extLst>
          </p:cNvPr>
          <p:cNvCxnSpPr>
            <a:cxnSpLocks/>
            <a:stCxn id="92" idx="4"/>
            <a:endCxn id="96" idx="0"/>
          </p:cNvCxnSpPr>
          <p:nvPr/>
        </p:nvCxnSpPr>
        <p:spPr>
          <a:xfrm flipH="1">
            <a:off x="10601705" y="3621976"/>
            <a:ext cx="3650" cy="10315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57BCD08E-E0AC-4FAB-ABC9-BF1B38A6FF27}"/>
              </a:ext>
            </a:extLst>
          </p:cNvPr>
          <p:cNvGrpSpPr/>
          <p:nvPr/>
        </p:nvGrpSpPr>
        <p:grpSpPr>
          <a:xfrm>
            <a:off x="8794872" y="4653488"/>
            <a:ext cx="2755373" cy="634217"/>
            <a:chOff x="8794872" y="4653488"/>
            <a:chExt cx="2755373" cy="634217"/>
          </a:xfrm>
        </p:grpSpPr>
        <p:sp>
          <p:nvSpPr>
            <p:cNvPr id="87" name="TextBox 86">
              <a:extLst>
                <a:ext uri="{FF2B5EF4-FFF2-40B4-BE49-F238E27FC236}">
                  <a16:creationId xmlns:a16="http://schemas.microsoft.com/office/drawing/2014/main" id="{0AE7EBE2-2970-4A27-B696-A5F62C5C6608}"/>
                </a:ext>
              </a:extLst>
            </p:cNvPr>
            <p:cNvSpPr txBox="1"/>
            <p:nvPr/>
          </p:nvSpPr>
          <p:spPr>
            <a:xfrm>
              <a:off x="8794872" y="4659841"/>
              <a:ext cx="1601608"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chemeClr val="tx1"/>
                      </a:gs>
                      <a:gs pos="30000">
                        <a:schemeClr val="tx1"/>
                      </a:gs>
                    </a:gsLst>
                    <a:lin ang="5400000" scaled="0"/>
                  </a:gradFill>
                  <a:effectLst/>
                  <a:uLnTx/>
                  <a:uFillTx/>
                  <a:latin typeface="Segoe UI"/>
                  <a:ea typeface="+mn-ea"/>
                  <a:cs typeface="+mn-cs"/>
                </a:rPr>
                <a:t>Relational database</a:t>
              </a:r>
            </a:p>
          </p:txBody>
        </p:sp>
        <p:sp>
          <p:nvSpPr>
            <p:cNvPr id="96" name="TextBox 95">
              <a:extLst>
                <a:ext uri="{FF2B5EF4-FFF2-40B4-BE49-F238E27FC236}">
                  <a16:creationId xmlns:a16="http://schemas.microsoft.com/office/drawing/2014/main" id="{C12F66F0-405F-4CF5-879C-63744F0AC7F7}"/>
                </a:ext>
              </a:extLst>
            </p:cNvPr>
            <p:cNvSpPr txBox="1"/>
            <p:nvPr/>
          </p:nvSpPr>
          <p:spPr>
            <a:xfrm>
              <a:off x="9653165" y="4653488"/>
              <a:ext cx="189708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chemeClr val="tx1"/>
                      </a:gs>
                      <a:gs pos="30000">
                        <a:schemeClr val="tx1"/>
                      </a:gs>
                    </a:gsLst>
                    <a:lin ang="5400000" scaled="0"/>
                  </a:gradFill>
                  <a:effectLst/>
                  <a:uLnTx/>
                  <a:uFillTx/>
                  <a:latin typeface="Segoe UI"/>
                  <a:ea typeface="+mn-ea"/>
                  <a:cs typeface="+mn-cs"/>
                </a:rPr>
                <a:t>Non-relational </a:t>
              </a:r>
              <a:r>
                <a:rPr lang="en-US" sz="1200">
                  <a:gradFill>
                    <a:gsLst>
                      <a:gs pos="2917">
                        <a:schemeClr val="tx1"/>
                      </a:gs>
                      <a:gs pos="30000">
                        <a:schemeClr val="tx1"/>
                      </a:gs>
                    </a:gsLst>
                    <a:lin ang="5400000" scaled="0"/>
                  </a:gradFill>
                  <a:latin typeface="Segoe UI"/>
                </a:rPr>
                <a:t>d</a:t>
              </a:r>
              <a:r>
                <a:rPr kumimoji="0" lang="en-US" sz="1200" b="0" i="0" u="none" strike="noStrike" kern="1200" cap="none" spc="0" normalizeH="0" baseline="0" noProof="0" err="1">
                  <a:ln>
                    <a:noFill/>
                  </a:ln>
                  <a:gradFill>
                    <a:gsLst>
                      <a:gs pos="2917">
                        <a:schemeClr val="tx1"/>
                      </a:gs>
                      <a:gs pos="30000">
                        <a:schemeClr val="tx1"/>
                      </a:gs>
                    </a:gsLst>
                    <a:lin ang="5400000" scaled="0"/>
                  </a:gradFill>
                  <a:effectLst/>
                  <a:uLnTx/>
                  <a:uFillTx/>
                  <a:latin typeface="Segoe UI"/>
                  <a:ea typeface="+mn-ea"/>
                  <a:cs typeface="+mn-cs"/>
                </a:rPr>
                <a:t>atabase</a:t>
              </a:r>
              <a:endParaRPr kumimoji="0" lang="en-US" sz="1200" b="0" i="0" u="none" strike="noStrike" kern="1200" cap="none" spc="0" normalizeH="0" baseline="0" noProof="0">
                <a:ln>
                  <a:noFill/>
                </a:ln>
                <a:gradFill>
                  <a:gsLst>
                    <a:gs pos="2917">
                      <a:schemeClr val="tx1"/>
                    </a:gs>
                    <a:gs pos="30000">
                      <a:schemeClr val="tx1"/>
                    </a:gs>
                  </a:gsLst>
                  <a:lin ang="5400000" scaled="0"/>
                </a:gradFill>
                <a:effectLst/>
                <a:uLnTx/>
                <a:uFillTx/>
                <a:latin typeface="Segoe UI"/>
                <a:ea typeface="+mn-ea"/>
                <a:cs typeface="+mn-cs"/>
              </a:endParaRPr>
            </a:p>
          </p:txBody>
        </p:sp>
      </p:grpSp>
      <p:cxnSp>
        <p:nvCxnSpPr>
          <p:cNvPr id="40" name="Straight Connector 39">
            <a:extLst>
              <a:ext uri="{FF2B5EF4-FFF2-40B4-BE49-F238E27FC236}">
                <a16:creationId xmlns:a16="http://schemas.microsoft.com/office/drawing/2014/main" id="{095198CA-0FFE-47AE-8783-8760232B2971}"/>
              </a:ext>
            </a:extLst>
          </p:cNvPr>
          <p:cNvCxnSpPr>
            <a:cxnSpLocks/>
            <a:stCxn id="69" idx="4"/>
            <a:endCxn id="98" idx="0"/>
          </p:cNvCxnSpPr>
          <p:nvPr/>
        </p:nvCxnSpPr>
        <p:spPr>
          <a:xfrm>
            <a:off x="8579909" y="3616137"/>
            <a:ext cx="17519" cy="176253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4C3163C3-455C-4020-8D69-855657C87012}"/>
              </a:ext>
            </a:extLst>
          </p:cNvPr>
          <p:cNvSpPr txBox="1"/>
          <p:nvPr/>
        </p:nvSpPr>
        <p:spPr>
          <a:xfrm>
            <a:off x="7648888" y="5378672"/>
            <a:ext cx="1897080" cy="70480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chemeClr val="tx1"/>
                    </a:gs>
                    <a:gs pos="30000">
                      <a:schemeClr val="tx1"/>
                    </a:gs>
                  </a:gsLst>
                  <a:lin ang="5400000" scaled="0"/>
                </a:gradFill>
                <a:effectLst/>
                <a:uLnTx/>
                <a:uFillTx/>
                <a:latin typeface="Segoe UI"/>
                <a:ea typeface="+mn-ea"/>
                <a:cs typeface="+mn-cs"/>
              </a:rPr>
              <a:t>Store anything</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chemeClr val="tx1"/>
                    </a:gs>
                    <a:gs pos="30000">
                      <a:schemeClr val="tx1"/>
                    </a:gs>
                  </a:gsLst>
                  <a:lin ang="5400000" scaled="0"/>
                </a:gradFill>
                <a:effectLst/>
                <a:uLnTx/>
                <a:uFillTx/>
                <a:latin typeface="Segoe UI"/>
                <a:ea typeface="+mn-ea"/>
                <a:cs typeface="+mn-cs"/>
              </a:rPr>
              <a:t>Great for binaries</a:t>
            </a:r>
          </a:p>
        </p:txBody>
      </p:sp>
      <p:cxnSp>
        <p:nvCxnSpPr>
          <p:cNvPr id="44" name="Straight Connector 43">
            <a:extLst>
              <a:ext uri="{FF2B5EF4-FFF2-40B4-BE49-F238E27FC236}">
                <a16:creationId xmlns:a16="http://schemas.microsoft.com/office/drawing/2014/main" id="{AC4F563D-72CE-47AC-8790-965D6944948A}"/>
              </a:ext>
            </a:extLst>
          </p:cNvPr>
          <p:cNvCxnSpPr>
            <a:stCxn id="89" idx="4"/>
          </p:cNvCxnSpPr>
          <p:nvPr/>
        </p:nvCxnSpPr>
        <p:spPr>
          <a:xfrm>
            <a:off x="3525734" y="3646746"/>
            <a:ext cx="0" cy="11451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EE0CF4B3-0DDD-4D51-AE20-8B9DC27A80F2}"/>
              </a:ext>
            </a:extLst>
          </p:cNvPr>
          <p:cNvSpPr txBox="1"/>
          <p:nvPr/>
        </p:nvSpPr>
        <p:spPr>
          <a:xfrm>
            <a:off x="2584628" y="4771749"/>
            <a:ext cx="189708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chemeClr val="tx1"/>
                    </a:gs>
                    <a:gs pos="30000">
                      <a:schemeClr val="tx1"/>
                    </a:gs>
                  </a:gsLst>
                  <a:lin ang="5400000" scaled="0"/>
                </a:gradFill>
                <a:effectLst/>
                <a:uLnTx/>
                <a:uFillTx/>
                <a:latin typeface="Segoe UI"/>
                <a:ea typeface="+mn-ea"/>
                <a:cs typeface="+mn-cs"/>
              </a:rPr>
              <a:t>Build native .NET, fully managed, scalable microservices</a:t>
            </a:r>
          </a:p>
        </p:txBody>
      </p:sp>
      <p:sp>
        <p:nvSpPr>
          <p:cNvPr id="103" name="TextBox 102">
            <a:extLst>
              <a:ext uri="{FF2B5EF4-FFF2-40B4-BE49-F238E27FC236}">
                <a16:creationId xmlns:a16="http://schemas.microsoft.com/office/drawing/2014/main" id="{43E4215E-0B0A-4942-BEE0-44BC71337ED7}"/>
              </a:ext>
            </a:extLst>
          </p:cNvPr>
          <p:cNvSpPr txBox="1"/>
          <p:nvPr/>
        </p:nvSpPr>
        <p:spPr>
          <a:xfrm>
            <a:off x="1522484" y="5609504"/>
            <a:ext cx="189708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chemeClr val="tx1"/>
                    </a:gs>
                    <a:gs pos="30000">
                      <a:schemeClr val="tx1"/>
                    </a:gs>
                  </a:gsLst>
                  <a:lin ang="5400000" scaled="0"/>
                </a:gradFill>
                <a:effectLst/>
                <a:uLnTx/>
                <a:uFillTx/>
                <a:latin typeface="Segoe UI"/>
                <a:ea typeface="+mn-ea"/>
                <a:cs typeface="+mn-cs"/>
              </a:rPr>
              <a:t>Container orchestrator for Linux workloads (.NET Core)</a:t>
            </a:r>
          </a:p>
        </p:txBody>
      </p:sp>
      <p:cxnSp>
        <p:nvCxnSpPr>
          <p:cNvPr id="46" name="Straight Connector 45">
            <a:extLst>
              <a:ext uri="{FF2B5EF4-FFF2-40B4-BE49-F238E27FC236}">
                <a16:creationId xmlns:a16="http://schemas.microsoft.com/office/drawing/2014/main" id="{A94749BF-E4B7-4B30-B1F4-AA6F5EFA8F78}"/>
              </a:ext>
            </a:extLst>
          </p:cNvPr>
          <p:cNvCxnSpPr>
            <a:stCxn id="88" idx="4"/>
            <a:endCxn id="103" idx="0"/>
          </p:cNvCxnSpPr>
          <p:nvPr/>
        </p:nvCxnSpPr>
        <p:spPr>
          <a:xfrm flipH="1">
            <a:off x="2471024" y="3661345"/>
            <a:ext cx="13632" cy="194815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33AC3DC3-9966-4B70-B18E-A0BDBA071284}"/>
              </a:ext>
            </a:extLst>
          </p:cNvPr>
          <p:cNvGrpSpPr/>
          <p:nvPr/>
        </p:nvGrpSpPr>
        <p:grpSpPr>
          <a:xfrm>
            <a:off x="6247971" y="2941539"/>
            <a:ext cx="692070" cy="672468"/>
            <a:chOff x="6247971" y="2941539"/>
            <a:chExt cx="692070" cy="672468"/>
          </a:xfrm>
        </p:grpSpPr>
        <p:sp>
          <p:nvSpPr>
            <p:cNvPr id="63" name="Oval 62">
              <a:extLst>
                <a:ext uri="{FF2B5EF4-FFF2-40B4-BE49-F238E27FC236}">
                  <a16:creationId xmlns:a16="http://schemas.microsoft.com/office/drawing/2014/main" id="{D46E51ED-3178-4AFC-B41A-D2F522DCC782}"/>
                </a:ext>
              </a:extLst>
            </p:cNvPr>
            <p:cNvSpPr/>
            <p:nvPr/>
          </p:nvSpPr>
          <p:spPr bwMode="auto">
            <a:xfrm>
              <a:off x="6247971" y="2941539"/>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8" name="brain_2" title="Icon of a brain with circles and connection lines inside">
              <a:extLst>
                <a:ext uri="{FF2B5EF4-FFF2-40B4-BE49-F238E27FC236}">
                  <a16:creationId xmlns:a16="http://schemas.microsoft.com/office/drawing/2014/main" id="{B7134710-E9BE-4A92-BB68-BD75103048D5}"/>
                </a:ext>
              </a:extLst>
            </p:cNvPr>
            <p:cNvSpPr>
              <a:spLocks noChangeAspect="1" noEditPoints="1"/>
            </p:cNvSpPr>
            <p:nvPr/>
          </p:nvSpPr>
          <p:spPr bwMode="auto">
            <a:xfrm>
              <a:off x="6370564" y="3127948"/>
              <a:ext cx="446885" cy="299650"/>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10" name="Straight Connector 109">
            <a:extLst>
              <a:ext uri="{FF2B5EF4-FFF2-40B4-BE49-F238E27FC236}">
                <a16:creationId xmlns:a16="http://schemas.microsoft.com/office/drawing/2014/main" id="{445699EC-9206-4DB0-B737-A2603E81C2B1}"/>
              </a:ext>
            </a:extLst>
          </p:cNvPr>
          <p:cNvCxnSpPr>
            <a:cxnSpLocks/>
            <a:stCxn id="91" idx="4"/>
            <a:endCxn id="111" idx="0"/>
          </p:cNvCxnSpPr>
          <p:nvPr/>
        </p:nvCxnSpPr>
        <p:spPr>
          <a:xfrm>
            <a:off x="5576461" y="3625733"/>
            <a:ext cx="0" cy="118970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4696EBE5-A99F-43A7-8F11-9404406AB126}"/>
              </a:ext>
            </a:extLst>
          </p:cNvPr>
          <p:cNvSpPr txBox="1"/>
          <p:nvPr/>
        </p:nvSpPr>
        <p:spPr>
          <a:xfrm>
            <a:off x="4627921" y="4815440"/>
            <a:ext cx="1897080" cy="112646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chemeClr val="tx1"/>
                    </a:gs>
                    <a:gs pos="30000">
                      <a:schemeClr val="tx1"/>
                    </a:gs>
                  </a:gsLst>
                  <a:lin ang="5400000" scaled="0"/>
                </a:gradFill>
                <a:effectLst/>
                <a:uLnTx/>
                <a:uFillTx/>
                <a:latin typeface="Segoe UI"/>
                <a:ea typeface="+mn-ea"/>
                <a:cs typeface="+mn-cs"/>
              </a:rPr>
              <a:t>Fully managed real-time web functions, like chat, gaming, tickers, collaboration and more</a:t>
            </a:r>
          </a:p>
        </p:txBody>
      </p:sp>
      <p:cxnSp>
        <p:nvCxnSpPr>
          <p:cNvPr id="115" name="Straight Connector 114">
            <a:extLst>
              <a:ext uri="{FF2B5EF4-FFF2-40B4-BE49-F238E27FC236}">
                <a16:creationId xmlns:a16="http://schemas.microsoft.com/office/drawing/2014/main" id="{9AAE9FF2-0545-4F6E-84F3-101C321A86CA}"/>
              </a:ext>
            </a:extLst>
          </p:cNvPr>
          <p:cNvCxnSpPr>
            <a:cxnSpLocks/>
            <a:stCxn id="63" idx="4"/>
            <a:endCxn id="118" idx="0"/>
          </p:cNvCxnSpPr>
          <p:nvPr/>
        </p:nvCxnSpPr>
        <p:spPr>
          <a:xfrm flipH="1">
            <a:off x="6587678" y="3614007"/>
            <a:ext cx="6328" cy="2639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E49440E6-32C1-4DD9-AB6C-6AA88B61D006}"/>
              </a:ext>
            </a:extLst>
          </p:cNvPr>
          <p:cNvSpPr txBox="1"/>
          <p:nvPr/>
        </p:nvSpPr>
        <p:spPr>
          <a:xfrm>
            <a:off x="5870721" y="3877964"/>
            <a:ext cx="1433914"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chemeClr val="tx1"/>
                    </a:gs>
                    <a:gs pos="30000">
                      <a:schemeClr val="tx1"/>
                    </a:gs>
                  </a:gsLst>
                  <a:lin ang="5400000" scaled="0"/>
                </a:gradFill>
                <a:effectLst/>
                <a:uLnTx/>
                <a:uFillTx/>
                <a:latin typeface="Segoe UI"/>
                <a:ea typeface="+mn-ea"/>
                <a:cs typeface="+mn-cs"/>
              </a:rPr>
              <a:t>Commoditized AI</a:t>
            </a:r>
          </a:p>
        </p:txBody>
      </p:sp>
      <p:sp>
        <p:nvSpPr>
          <p:cNvPr id="9" name="Title 8">
            <a:extLst>
              <a:ext uri="{FF2B5EF4-FFF2-40B4-BE49-F238E27FC236}">
                <a16:creationId xmlns:a16="http://schemas.microsoft.com/office/drawing/2014/main" id="{E3CCBCDD-95A9-4224-BF7A-D67375FB3EDC}"/>
              </a:ext>
            </a:extLst>
          </p:cNvPr>
          <p:cNvSpPr>
            <a:spLocks noGrp="1"/>
          </p:cNvSpPr>
          <p:nvPr>
            <p:ph type="title"/>
          </p:nvPr>
        </p:nvSpPr>
        <p:spPr>
          <a:xfrm>
            <a:off x="588263" y="457200"/>
            <a:ext cx="11018520" cy="861774"/>
          </a:xfrm>
        </p:spPr>
        <p:txBody>
          <a:bodyPr/>
          <a:lstStyle/>
          <a:p>
            <a:r>
              <a:rPr lang="en-US" altLang="en-US">
                <a:gradFill>
                  <a:gsLst>
                    <a:gs pos="1250">
                      <a:schemeClr val="bg1"/>
                    </a:gs>
                    <a:gs pos="100000">
                      <a:schemeClr val="bg1"/>
                    </a:gs>
                  </a:gsLst>
                  <a:lin ang="5400000" scaled="0"/>
                </a:gradFill>
              </a:rPr>
              <a:t>Azure is YOUR cloud</a:t>
            </a:r>
            <a:br>
              <a:rPr lang="en-US" altLang="en-US">
                <a:gradFill>
                  <a:gsLst>
                    <a:gs pos="1250">
                      <a:schemeClr val="bg1"/>
                    </a:gs>
                    <a:gs pos="100000">
                      <a:schemeClr val="bg1"/>
                    </a:gs>
                  </a:gsLst>
                  <a:lin ang="5400000" scaled="0"/>
                </a:gradFill>
              </a:rPr>
            </a:br>
            <a:r>
              <a:rPr lang="en-US" sz="2000">
                <a:gradFill>
                  <a:gsLst>
                    <a:gs pos="1250">
                      <a:schemeClr val="bg1"/>
                    </a:gs>
                    <a:gs pos="100000">
                      <a:schemeClr val="bg1"/>
                    </a:gs>
                  </a:gsLst>
                  <a:lin ang="5400000" scaled="0"/>
                </a:gradFill>
              </a:rPr>
              <a:t>.NET cloud apps run best in Azure</a:t>
            </a:r>
          </a:p>
        </p:txBody>
      </p:sp>
    </p:spTree>
    <p:extLst>
      <p:ext uri="{BB962C8B-B14F-4D97-AF65-F5344CB8AC3E}">
        <p14:creationId xmlns:p14="http://schemas.microsoft.com/office/powerpoint/2010/main" val="3263538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p:cTn id="7" dur="250" fill="hold"/>
                                        <p:tgtEl>
                                          <p:spTgt spid="153"/>
                                        </p:tgtEl>
                                        <p:attrNameLst>
                                          <p:attrName>ppt_w</p:attrName>
                                        </p:attrNameLst>
                                      </p:cBhvr>
                                      <p:tavLst>
                                        <p:tav tm="0">
                                          <p:val>
                                            <p:fltVal val="0"/>
                                          </p:val>
                                        </p:tav>
                                        <p:tav tm="100000">
                                          <p:val>
                                            <p:strVal val="#ppt_w"/>
                                          </p:val>
                                        </p:tav>
                                      </p:tavLst>
                                    </p:anim>
                                    <p:anim calcmode="lin" valueType="num">
                                      <p:cBhvr>
                                        <p:cTn id="8" dur="250" fill="hold"/>
                                        <p:tgtEl>
                                          <p:spTgt spid="153"/>
                                        </p:tgtEl>
                                        <p:attrNameLst>
                                          <p:attrName>ppt_h</p:attrName>
                                        </p:attrNameLst>
                                      </p:cBhvr>
                                      <p:tavLst>
                                        <p:tav tm="0">
                                          <p:val>
                                            <p:fltVal val="0"/>
                                          </p:val>
                                        </p:tav>
                                        <p:tav tm="100000">
                                          <p:val>
                                            <p:strVal val="#ppt_h"/>
                                          </p:val>
                                        </p:tav>
                                      </p:tavLst>
                                    </p:anim>
                                    <p:animEffect transition="in" filter="fade">
                                      <p:cBhvr>
                                        <p:cTn id="9" dur="250"/>
                                        <p:tgtEl>
                                          <p:spTgt spid="153"/>
                                        </p:tgtEl>
                                      </p:cBhvr>
                                    </p:animEffect>
                                  </p:childTnLst>
                                </p:cTn>
                              </p:par>
                            </p:childTnLst>
                          </p:cTn>
                        </p:par>
                        <p:par>
                          <p:cTn id="10" fill="hold">
                            <p:stCondLst>
                              <p:cond delay="25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50"/>
                                        <p:tgtEl>
                                          <p:spTgt spid="6"/>
                                        </p:tgtEl>
                                      </p:cBhvr>
                                    </p:animEffect>
                                    <p:anim calcmode="lin" valueType="num">
                                      <p:cBhvr>
                                        <p:cTn id="14" dur="250" fill="hold"/>
                                        <p:tgtEl>
                                          <p:spTgt spid="6"/>
                                        </p:tgtEl>
                                        <p:attrNameLst>
                                          <p:attrName>ppt_x</p:attrName>
                                        </p:attrNameLst>
                                      </p:cBhvr>
                                      <p:tavLst>
                                        <p:tav tm="0">
                                          <p:val>
                                            <p:strVal val="#ppt_x"/>
                                          </p:val>
                                        </p:tav>
                                        <p:tav tm="100000">
                                          <p:val>
                                            <p:strVal val="#ppt_x"/>
                                          </p:val>
                                        </p:tav>
                                      </p:tavLst>
                                    </p:anim>
                                    <p:anim calcmode="lin" valueType="num">
                                      <p:cBhvr>
                                        <p:cTn id="15" dur="250" fill="hold"/>
                                        <p:tgtEl>
                                          <p:spTgt spid="6"/>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250"/>
                                        <p:tgtEl>
                                          <p:spTgt spid="18"/>
                                        </p:tgtEl>
                                      </p:cBhvr>
                                    </p:animEffect>
                                    <p:anim calcmode="lin" valueType="num">
                                      <p:cBhvr>
                                        <p:cTn id="19" dur="250" fill="hold"/>
                                        <p:tgtEl>
                                          <p:spTgt spid="18"/>
                                        </p:tgtEl>
                                        <p:attrNameLst>
                                          <p:attrName>ppt_x</p:attrName>
                                        </p:attrNameLst>
                                      </p:cBhvr>
                                      <p:tavLst>
                                        <p:tav tm="0">
                                          <p:val>
                                            <p:strVal val="#ppt_x"/>
                                          </p:val>
                                        </p:tav>
                                        <p:tav tm="100000">
                                          <p:val>
                                            <p:strVal val="#ppt_x"/>
                                          </p:val>
                                        </p:tav>
                                      </p:tavLst>
                                    </p:anim>
                                    <p:anim calcmode="lin" valueType="num">
                                      <p:cBhvr>
                                        <p:cTn id="20" dur="250" fill="hold"/>
                                        <p:tgtEl>
                                          <p:spTgt spid="18"/>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53" presetClass="entr" presetSubtype="16" fill="hold" nodeType="afterEffect">
                                  <p:stCondLst>
                                    <p:cond delay="0"/>
                                  </p:stCondLst>
                                  <p:childTnLst>
                                    <p:set>
                                      <p:cBhvr>
                                        <p:cTn id="23" dur="1" fill="hold">
                                          <p:stCondLst>
                                            <p:cond delay="0"/>
                                          </p:stCondLst>
                                        </p:cTn>
                                        <p:tgtEl>
                                          <p:spTgt spid="139"/>
                                        </p:tgtEl>
                                        <p:attrNameLst>
                                          <p:attrName>style.visibility</p:attrName>
                                        </p:attrNameLst>
                                      </p:cBhvr>
                                      <p:to>
                                        <p:strVal val="visible"/>
                                      </p:to>
                                    </p:set>
                                    <p:anim calcmode="lin" valueType="num">
                                      <p:cBhvr>
                                        <p:cTn id="24" dur="250" fill="hold"/>
                                        <p:tgtEl>
                                          <p:spTgt spid="139"/>
                                        </p:tgtEl>
                                        <p:attrNameLst>
                                          <p:attrName>ppt_w</p:attrName>
                                        </p:attrNameLst>
                                      </p:cBhvr>
                                      <p:tavLst>
                                        <p:tav tm="0">
                                          <p:val>
                                            <p:fltVal val="0"/>
                                          </p:val>
                                        </p:tav>
                                        <p:tav tm="100000">
                                          <p:val>
                                            <p:strVal val="#ppt_w"/>
                                          </p:val>
                                        </p:tav>
                                      </p:tavLst>
                                    </p:anim>
                                    <p:anim calcmode="lin" valueType="num">
                                      <p:cBhvr>
                                        <p:cTn id="25" dur="250" fill="hold"/>
                                        <p:tgtEl>
                                          <p:spTgt spid="139"/>
                                        </p:tgtEl>
                                        <p:attrNameLst>
                                          <p:attrName>ppt_h</p:attrName>
                                        </p:attrNameLst>
                                      </p:cBhvr>
                                      <p:tavLst>
                                        <p:tav tm="0">
                                          <p:val>
                                            <p:fltVal val="0"/>
                                          </p:val>
                                        </p:tav>
                                        <p:tav tm="100000">
                                          <p:val>
                                            <p:strVal val="#ppt_h"/>
                                          </p:val>
                                        </p:tav>
                                      </p:tavLst>
                                    </p:anim>
                                    <p:animEffect transition="in" filter="fade">
                                      <p:cBhvr>
                                        <p:cTn id="26" dur="250"/>
                                        <p:tgtEl>
                                          <p:spTgt spid="139"/>
                                        </p:tgtEl>
                                      </p:cBhvr>
                                    </p:animEffect>
                                  </p:childTnLst>
                                </p:cTn>
                              </p:par>
                            </p:childTnLst>
                          </p:cTn>
                        </p:par>
                        <p:par>
                          <p:cTn id="27" fill="hold">
                            <p:stCondLst>
                              <p:cond delay="750"/>
                            </p:stCondLst>
                            <p:childTnLst>
                              <p:par>
                                <p:cTn id="28" presetID="22" presetClass="entr" presetSubtype="4"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250"/>
                                        <p:tgtEl>
                                          <p:spTgt spid="8"/>
                                        </p:tgtEl>
                                      </p:cBhvr>
                                    </p:animEffect>
                                  </p:childTnLst>
                                </p:cTn>
                              </p:par>
                              <p:par>
                                <p:cTn id="31" presetID="42"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250"/>
                                        <p:tgtEl>
                                          <p:spTgt spid="19"/>
                                        </p:tgtEl>
                                      </p:cBhvr>
                                    </p:animEffect>
                                    <p:anim calcmode="lin" valueType="num">
                                      <p:cBhvr>
                                        <p:cTn id="34" dur="250" fill="hold"/>
                                        <p:tgtEl>
                                          <p:spTgt spid="19"/>
                                        </p:tgtEl>
                                        <p:attrNameLst>
                                          <p:attrName>ppt_x</p:attrName>
                                        </p:attrNameLst>
                                      </p:cBhvr>
                                      <p:tavLst>
                                        <p:tav tm="0">
                                          <p:val>
                                            <p:strVal val="#ppt_x"/>
                                          </p:val>
                                        </p:tav>
                                        <p:tav tm="100000">
                                          <p:val>
                                            <p:strVal val="#ppt_x"/>
                                          </p:val>
                                        </p:tav>
                                      </p:tavLst>
                                    </p:anim>
                                    <p:anim calcmode="lin" valueType="num">
                                      <p:cBhvr>
                                        <p:cTn id="35" dur="250" fill="hold"/>
                                        <p:tgtEl>
                                          <p:spTgt spid="19"/>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53" presetClass="entr" presetSubtype="16" fill="hold" nodeType="afterEffect">
                                  <p:stCondLst>
                                    <p:cond delay="0"/>
                                  </p:stCondLst>
                                  <p:childTnLst>
                                    <p:set>
                                      <p:cBhvr>
                                        <p:cTn id="38" dur="1" fill="hold">
                                          <p:stCondLst>
                                            <p:cond delay="0"/>
                                          </p:stCondLst>
                                        </p:cTn>
                                        <p:tgtEl>
                                          <p:spTgt spid="136"/>
                                        </p:tgtEl>
                                        <p:attrNameLst>
                                          <p:attrName>style.visibility</p:attrName>
                                        </p:attrNameLst>
                                      </p:cBhvr>
                                      <p:to>
                                        <p:strVal val="visible"/>
                                      </p:to>
                                    </p:set>
                                    <p:anim calcmode="lin" valueType="num">
                                      <p:cBhvr>
                                        <p:cTn id="39" dur="250" fill="hold"/>
                                        <p:tgtEl>
                                          <p:spTgt spid="136"/>
                                        </p:tgtEl>
                                        <p:attrNameLst>
                                          <p:attrName>ppt_w</p:attrName>
                                        </p:attrNameLst>
                                      </p:cBhvr>
                                      <p:tavLst>
                                        <p:tav tm="0">
                                          <p:val>
                                            <p:fltVal val="0"/>
                                          </p:val>
                                        </p:tav>
                                        <p:tav tm="100000">
                                          <p:val>
                                            <p:strVal val="#ppt_w"/>
                                          </p:val>
                                        </p:tav>
                                      </p:tavLst>
                                    </p:anim>
                                    <p:anim calcmode="lin" valueType="num">
                                      <p:cBhvr>
                                        <p:cTn id="40" dur="250" fill="hold"/>
                                        <p:tgtEl>
                                          <p:spTgt spid="136"/>
                                        </p:tgtEl>
                                        <p:attrNameLst>
                                          <p:attrName>ppt_h</p:attrName>
                                        </p:attrNameLst>
                                      </p:cBhvr>
                                      <p:tavLst>
                                        <p:tav tm="0">
                                          <p:val>
                                            <p:fltVal val="0"/>
                                          </p:val>
                                        </p:tav>
                                        <p:tav tm="100000">
                                          <p:val>
                                            <p:strVal val="#ppt_h"/>
                                          </p:val>
                                        </p:tav>
                                      </p:tavLst>
                                    </p:anim>
                                    <p:animEffect transition="in" filter="fade">
                                      <p:cBhvr>
                                        <p:cTn id="41" dur="250"/>
                                        <p:tgtEl>
                                          <p:spTgt spid="136"/>
                                        </p:tgtEl>
                                      </p:cBhvr>
                                    </p:animEffect>
                                  </p:childTnLst>
                                </p:cTn>
                              </p:par>
                            </p:childTnLst>
                          </p:cTn>
                        </p:par>
                        <p:par>
                          <p:cTn id="42" fill="hold">
                            <p:stCondLst>
                              <p:cond delay="1250"/>
                            </p:stCondLst>
                            <p:childTnLst>
                              <p:par>
                                <p:cTn id="43" presetID="22" presetClass="entr" presetSubtype="4"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down)">
                                      <p:cBhvr>
                                        <p:cTn id="45" dur="250"/>
                                        <p:tgtEl>
                                          <p:spTgt spid="12"/>
                                        </p:tgtEl>
                                      </p:cBhvr>
                                    </p:animEffect>
                                  </p:childTnLst>
                                </p:cTn>
                              </p:par>
                              <p:par>
                                <p:cTn id="46" presetID="42"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250"/>
                                        <p:tgtEl>
                                          <p:spTgt spid="21"/>
                                        </p:tgtEl>
                                      </p:cBhvr>
                                    </p:animEffect>
                                    <p:anim calcmode="lin" valueType="num">
                                      <p:cBhvr>
                                        <p:cTn id="49" dur="250" fill="hold"/>
                                        <p:tgtEl>
                                          <p:spTgt spid="21"/>
                                        </p:tgtEl>
                                        <p:attrNameLst>
                                          <p:attrName>ppt_x</p:attrName>
                                        </p:attrNameLst>
                                      </p:cBhvr>
                                      <p:tavLst>
                                        <p:tav tm="0">
                                          <p:val>
                                            <p:strVal val="#ppt_x"/>
                                          </p:val>
                                        </p:tav>
                                        <p:tav tm="100000">
                                          <p:val>
                                            <p:strVal val="#ppt_x"/>
                                          </p:val>
                                        </p:tav>
                                      </p:tavLst>
                                    </p:anim>
                                    <p:anim calcmode="lin" valueType="num">
                                      <p:cBhvr>
                                        <p:cTn id="50" dur="250" fill="hold"/>
                                        <p:tgtEl>
                                          <p:spTgt spid="21"/>
                                        </p:tgtEl>
                                        <p:attrNameLst>
                                          <p:attrName>ppt_y</p:attrName>
                                        </p:attrNameLst>
                                      </p:cBhvr>
                                      <p:tavLst>
                                        <p:tav tm="0">
                                          <p:val>
                                            <p:strVal val="#ppt_y+.1"/>
                                          </p:val>
                                        </p:tav>
                                        <p:tav tm="100000">
                                          <p:val>
                                            <p:strVal val="#ppt_y"/>
                                          </p:val>
                                        </p:tav>
                                      </p:tavLst>
                                    </p:anim>
                                  </p:childTnLst>
                                </p:cTn>
                              </p:par>
                            </p:childTnLst>
                          </p:cTn>
                        </p:par>
                        <p:par>
                          <p:cTn id="51" fill="hold">
                            <p:stCondLst>
                              <p:cond delay="1500"/>
                            </p:stCondLst>
                            <p:childTnLst>
                              <p:par>
                                <p:cTn id="52" presetID="53" presetClass="entr" presetSubtype="16" fill="hold" nodeType="afterEffect">
                                  <p:stCondLst>
                                    <p:cond delay="0"/>
                                  </p:stCondLst>
                                  <p:childTnLst>
                                    <p:set>
                                      <p:cBhvr>
                                        <p:cTn id="53" dur="1" fill="hold">
                                          <p:stCondLst>
                                            <p:cond delay="0"/>
                                          </p:stCondLst>
                                        </p:cTn>
                                        <p:tgtEl>
                                          <p:spTgt spid="120"/>
                                        </p:tgtEl>
                                        <p:attrNameLst>
                                          <p:attrName>style.visibility</p:attrName>
                                        </p:attrNameLst>
                                      </p:cBhvr>
                                      <p:to>
                                        <p:strVal val="visible"/>
                                      </p:to>
                                    </p:set>
                                    <p:anim calcmode="lin" valueType="num">
                                      <p:cBhvr>
                                        <p:cTn id="54" dur="250" fill="hold"/>
                                        <p:tgtEl>
                                          <p:spTgt spid="120"/>
                                        </p:tgtEl>
                                        <p:attrNameLst>
                                          <p:attrName>ppt_w</p:attrName>
                                        </p:attrNameLst>
                                      </p:cBhvr>
                                      <p:tavLst>
                                        <p:tav tm="0">
                                          <p:val>
                                            <p:fltVal val="0"/>
                                          </p:val>
                                        </p:tav>
                                        <p:tav tm="100000">
                                          <p:val>
                                            <p:strVal val="#ppt_w"/>
                                          </p:val>
                                        </p:tav>
                                      </p:tavLst>
                                    </p:anim>
                                    <p:anim calcmode="lin" valueType="num">
                                      <p:cBhvr>
                                        <p:cTn id="55" dur="250" fill="hold"/>
                                        <p:tgtEl>
                                          <p:spTgt spid="120"/>
                                        </p:tgtEl>
                                        <p:attrNameLst>
                                          <p:attrName>ppt_h</p:attrName>
                                        </p:attrNameLst>
                                      </p:cBhvr>
                                      <p:tavLst>
                                        <p:tav tm="0">
                                          <p:val>
                                            <p:fltVal val="0"/>
                                          </p:val>
                                        </p:tav>
                                        <p:tav tm="100000">
                                          <p:val>
                                            <p:strVal val="#ppt_h"/>
                                          </p:val>
                                        </p:tav>
                                      </p:tavLst>
                                    </p:anim>
                                    <p:animEffect transition="in" filter="fade">
                                      <p:cBhvr>
                                        <p:cTn id="56" dur="250"/>
                                        <p:tgtEl>
                                          <p:spTgt spid="120"/>
                                        </p:tgtEl>
                                      </p:cBhvr>
                                    </p:animEffect>
                                  </p:childTnLst>
                                </p:cTn>
                              </p:par>
                            </p:childTnLst>
                          </p:cTn>
                        </p:par>
                        <p:par>
                          <p:cTn id="57" fill="hold">
                            <p:stCondLst>
                              <p:cond delay="1750"/>
                            </p:stCondLst>
                            <p:childTnLst>
                              <p:par>
                                <p:cTn id="58" presetID="22" presetClass="entr" presetSubtype="4" fill="hold" nodeType="after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down)">
                                      <p:cBhvr>
                                        <p:cTn id="60" dur="250"/>
                                        <p:tgtEl>
                                          <p:spTgt spid="41"/>
                                        </p:tgtEl>
                                      </p:cBhvr>
                                    </p:animEffect>
                                  </p:childTnLst>
                                </p:cTn>
                              </p:par>
                              <p:par>
                                <p:cTn id="61" presetID="42"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250"/>
                                        <p:tgtEl>
                                          <p:spTgt spid="20"/>
                                        </p:tgtEl>
                                      </p:cBhvr>
                                    </p:animEffect>
                                    <p:anim calcmode="lin" valueType="num">
                                      <p:cBhvr>
                                        <p:cTn id="64" dur="250" fill="hold"/>
                                        <p:tgtEl>
                                          <p:spTgt spid="20"/>
                                        </p:tgtEl>
                                        <p:attrNameLst>
                                          <p:attrName>ppt_x</p:attrName>
                                        </p:attrNameLst>
                                      </p:cBhvr>
                                      <p:tavLst>
                                        <p:tav tm="0">
                                          <p:val>
                                            <p:strVal val="#ppt_x"/>
                                          </p:val>
                                        </p:tav>
                                        <p:tav tm="100000">
                                          <p:val>
                                            <p:strVal val="#ppt_x"/>
                                          </p:val>
                                        </p:tav>
                                      </p:tavLst>
                                    </p:anim>
                                    <p:anim calcmode="lin" valueType="num">
                                      <p:cBhvr>
                                        <p:cTn id="65" dur="250" fill="hold"/>
                                        <p:tgtEl>
                                          <p:spTgt spid="20"/>
                                        </p:tgtEl>
                                        <p:attrNameLst>
                                          <p:attrName>ppt_y</p:attrName>
                                        </p:attrNameLst>
                                      </p:cBhvr>
                                      <p:tavLst>
                                        <p:tav tm="0">
                                          <p:val>
                                            <p:strVal val="#ppt_y+.1"/>
                                          </p:val>
                                        </p:tav>
                                        <p:tav tm="100000">
                                          <p:val>
                                            <p:strVal val="#ppt_y"/>
                                          </p:val>
                                        </p:tav>
                                      </p:tavLst>
                                    </p:anim>
                                  </p:childTnLst>
                                </p:cTn>
                              </p:par>
                            </p:childTnLst>
                          </p:cTn>
                        </p:par>
                        <p:par>
                          <p:cTn id="66" fill="hold">
                            <p:stCondLst>
                              <p:cond delay="2000"/>
                            </p:stCondLst>
                            <p:childTnLst>
                              <p:par>
                                <p:cTn id="67" presetID="53" presetClass="entr" presetSubtype="16" fill="hold" nodeType="afterEffect">
                                  <p:stCondLst>
                                    <p:cond delay="0"/>
                                  </p:stCondLst>
                                  <p:childTnLst>
                                    <p:set>
                                      <p:cBhvr>
                                        <p:cTn id="68" dur="1" fill="hold">
                                          <p:stCondLst>
                                            <p:cond delay="0"/>
                                          </p:stCondLst>
                                        </p:cTn>
                                        <p:tgtEl>
                                          <p:spTgt spid="143"/>
                                        </p:tgtEl>
                                        <p:attrNameLst>
                                          <p:attrName>style.visibility</p:attrName>
                                        </p:attrNameLst>
                                      </p:cBhvr>
                                      <p:to>
                                        <p:strVal val="visible"/>
                                      </p:to>
                                    </p:set>
                                    <p:anim calcmode="lin" valueType="num">
                                      <p:cBhvr>
                                        <p:cTn id="69" dur="250" fill="hold"/>
                                        <p:tgtEl>
                                          <p:spTgt spid="143"/>
                                        </p:tgtEl>
                                        <p:attrNameLst>
                                          <p:attrName>ppt_w</p:attrName>
                                        </p:attrNameLst>
                                      </p:cBhvr>
                                      <p:tavLst>
                                        <p:tav tm="0">
                                          <p:val>
                                            <p:fltVal val="0"/>
                                          </p:val>
                                        </p:tav>
                                        <p:tav tm="100000">
                                          <p:val>
                                            <p:strVal val="#ppt_w"/>
                                          </p:val>
                                        </p:tav>
                                      </p:tavLst>
                                    </p:anim>
                                    <p:anim calcmode="lin" valueType="num">
                                      <p:cBhvr>
                                        <p:cTn id="70" dur="250" fill="hold"/>
                                        <p:tgtEl>
                                          <p:spTgt spid="143"/>
                                        </p:tgtEl>
                                        <p:attrNameLst>
                                          <p:attrName>ppt_h</p:attrName>
                                        </p:attrNameLst>
                                      </p:cBhvr>
                                      <p:tavLst>
                                        <p:tav tm="0">
                                          <p:val>
                                            <p:fltVal val="0"/>
                                          </p:val>
                                        </p:tav>
                                        <p:tav tm="100000">
                                          <p:val>
                                            <p:strVal val="#ppt_h"/>
                                          </p:val>
                                        </p:tav>
                                      </p:tavLst>
                                    </p:anim>
                                    <p:animEffect transition="in" filter="fade">
                                      <p:cBhvr>
                                        <p:cTn id="71" dur="250"/>
                                        <p:tgtEl>
                                          <p:spTgt spid="143"/>
                                        </p:tgtEl>
                                      </p:cBhvr>
                                    </p:animEffect>
                                  </p:childTnLst>
                                </p:cTn>
                              </p:par>
                            </p:childTnLst>
                          </p:cTn>
                        </p:par>
                        <p:par>
                          <p:cTn id="72" fill="hold">
                            <p:stCondLst>
                              <p:cond delay="2250"/>
                            </p:stCondLst>
                            <p:childTnLst>
                              <p:par>
                                <p:cTn id="73" presetID="22" presetClass="entr" presetSubtype="4" fill="hold" nodeType="after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wipe(down)">
                                      <p:cBhvr>
                                        <p:cTn id="75" dur="250"/>
                                        <p:tgtEl>
                                          <p:spTgt spid="47"/>
                                        </p:tgtEl>
                                      </p:cBhvr>
                                    </p:animEffect>
                                  </p:childTnLst>
                                </p:cTn>
                              </p:par>
                              <p:par>
                                <p:cTn id="76" presetID="42" presetClass="entr" presetSubtype="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250"/>
                                        <p:tgtEl>
                                          <p:spTgt spid="28"/>
                                        </p:tgtEl>
                                      </p:cBhvr>
                                    </p:animEffect>
                                    <p:anim calcmode="lin" valueType="num">
                                      <p:cBhvr>
                                        <p:cTn id="79" dur="250" fill="hold"/>
                                        <p:tgtEl>
                                          <p:spTgt spid="28"/>
                                        </p:tgtEl>
                                        <p:attrNameLst>
                                          <p:attrName>ppt_x</p:attrName>
                                        </p:attrNameLst>
                                      </p:cBhvr>
                                      <p:tavLst>
                                        <p:tav tm="0">
                                          <p:val>
                                            <p:strVal val="#ppt_x"/>
                                          </p:val>
                                        </p:tav>
                                        <p:tav tm="100000">
                                          <p:val>
                                            <p:strVal val="#ppt_x"/>
                                          </p:val>
                                        </p:tav>
                                      </p:tavLst>
                                    </p:anim>
                                    <p:anim calcmode="lin" valueType="num">
                                      <p:cBhvr>
                                        <p:cTn id="80" dur="250" fill="hold"/>
                                        <p:tgtEl>
                                          <p:spTgt spid="28"/>
                                        </p:tgtEl>
                                        <p:attrNameLst>
                                          <p:attrName>ppt_y</p:attrName>
                                        </p:attrNameLst>
                                      </p:cBhvr>
                                      <p:tavLst>
                                        <p:tav tm="0">
                                          <p:val>
                                            <p:strVal val="#ppt_y+.1"/>
                                          </p:val>
                                        </p:tav>
                                        <p:tav tm="100000">
                                          <p:val>
                                            <p:strVal val="#ppt_y"/>
                                          </p:val>
                                        </p:tav>
                                      </p:tavLst>
                                    </p:anim>
                                  </p:childTnLst>
                                </p:cTn>
                              </p:par>
                            </p:childTnLst>
                          </p:cTn>
                        </p:par>
                        <p:par>
                          <p:cTn id="81" fill="hold">
                            <p:stCondLst>
                              <p:cond delay="2500"/>
                            </p:stCondLst>
                            <p:childTnLst>
                              <p:par>
                                <p:cTn id="82" presetID="53" presetClass="entr" presetSubtype="16" fill="hold" nodeType="afterEffect">
                                  <p:stCondLst>
                                    <p:cond delay="0"/>
                                  </p:stCondLst>
                                  <p:childTnLst>
                                    <p:set>
                                      <p:cBhvr>
                                        <p:cTn id="83" dur="1" fill="hold">
                                          <p:stCondLst>
                                            <p:cond delay="0"/>
                                          </p:stCondLst>
                                        </p:cTn>
                                        <p:tgtEl>
                                          <p:spTgt spid="146"/>
                                        </p:tgtEl>
                                        <p:attrNameLst>
                                          <p:attrName>style.visibility</p:attrName>
                                        </p:attrNameLst>
                                      </p:cBhvr>
                                      <p:to>
                                        <p:strVal val="visible"/>
                                      </p:to>
                                    </p:set>
                                    <p:anim calcmode="lin" valueType="num">
                                      <p:cBhvr>
                                        <p:cTn id="84" dur="250" fill="hold"/>
                                        <p:tgtEl>
                                          <p:spTgt spid="146"/>
                                        </p:tgtEl>
                                        <p:attrNameLst>
                                          <p:attrName>ppt_w</p:attrName>
                                        </p:attrNameLst>
                                      </p:cBhvr>
                                      <p:tavLst>
                                        <p:tav tm="0">
                                          <p:val>
                                            <p:fltVal val="0"/>
                                          </p:val>
                                        </p:tav>
                                        <p:tav tm="100000">
                                          <p:val>
                                            <p:strVal val="#ppt_w"/>
                                          </p:val>
                                        </p:tav>
                                      </p:tavLst>
                                    </p:anim>
                                    <p:anim calcmode="lin" valueType="num">
                                      <p:cBhvr>
                                        <p:cTn id="85" dur="250" fill="hold"/>
                                        <p:tgtEl>
                                          <p:spTgt spid="146"/>
                                        </p:tgtEl>
                                        <p:attrNameLst>
                                          <p:attrName>ppt_h</p:attrName>
                                        </p:attrNameLst>
                                      </p:cBhvr>
                                      <p:tavLst>
                                        <p:tav tm="0">
                                          <p:val>
                                            <p:fltVal val="0"/>
                                          </p:val>
                                        </p:tav>
                                        <p:tav tm="100000">
                                          <p:val>
                                            <p:strVal val="#ppt_h"/>
                                          </p:val>
                                        </p:tav>
                                      </p:tavLst>
                                    </p:anim>
                                    <p:animEffect transition="in" filter="fade">
                                      <p:cBhvr>
                                        <p:cTn id="86" dur="250"/>
                                        <p:tgtEl>
                                          <p:spTgt spid="146"/>
                                        </p:tgtEl>
                                      </p:cBhvr>
                                    </p:animEffect>
                                  </p:childTnLst>
                                </p:cTn>
                              </p:par>
                              <p:par>
                                <p:cTn id="87" presetID="22" presetClass="entr" presetSubtype="4" fill="hold" nodeType="withEffect">
                                  <p:stCondLst>
                                    <p:cond delay="0"/>
                                  </p:stCondLst>
                                  <p:childTnLst>
                                    <p:set>
                                      <p:cBhvr>
                                        <p:cTn id="88" dur="1" fill="hold">
                                          <p:stCondLst>
                                            <p:cond delay="0"/>
                                          </p:stCondLst>
                                        </p:cTn>
                                        <p:tgtEl>
                                          <p:spTgt spid="49"/>
                                        </p:tgtEl>
                                        <p:attrNameLst>
                                          <p:attrName>style.visibility</p:attrName>
                                        </p:attrNameLst>
                                      </p:cBhvr>
                                      <p:to>
                                        <p:strVal val="visible"/>
                                      </p:to>
                                    </p:set>
                                    <p:animEffect transition="in" filter="wipe(down)">
                                      <p:cBhvr>
                                        <p:cTn id="89" dur="250"/>
                                        <p:tgtEl>
                                          <p:spTgt spid="49"/>
                                        </p:tgtEl>
                                      </p:cBhvr>
                                    </p:animEffect>
                                  </p:childTnLst>
                                </p:cTn>
                              </p:par>
                              <p:par>
                                <p:cTn id="90" presetID="42" presetClass="entr" presetSubtype="0" fill="hold" grpId="0" nodeType="with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fade">
                                      <p:cBhvr>
                                        <p:cTn id="92" dur="250"/>
                                        <p:tgtEl>
                                          <p:spTgt spid="27"/>
                                        </p:tgtEl>
                                      </p:cBhvr>
                                    </p:animEffect>
                                    <p:anim calcmode="lin" valueType="num">
                                      <p:cBhvr>
                                        <p:cTn id="93" dur="250" fill="hold"/>
                                        <p:tgtEl>
                                          <p:spTgt spid="27"/>
                                        </p:tgtEl>
                                        <p:attrNameLst>
                                          <p:attrName>ppt_x</p:attrName>
                                        </p:attrNameLst>
                                      </p:cBhvr>
                                      <p:tavLst>
                                        <p:tav tm="0">
                                          <p:val>
                                            <p:strVal val="#ppt_x"/>
                                          </p:val>
                                        </p:tav>
                                        <p:tav tm="100000">
                                          <p:val>
                                            <p:strVal val="#ppt_x"/>
                                          </p:val>
                                        </p:tav>
                                      </p:tavLst>
                                    </p:anim>
                                    <p:anim calcmode="lin" valueType="num">
                                      <p:cBhvr>
                                        <p:cTn id="94" dur="250" fill="hold"/>
                                        <p:tgtEl>
                                          <p:spTgt spid="27"/>
                                        </p:tgtEl>
                                        <p:attrNameLst>
                                          <p:attrName>ppt_y</p:attrName>
                                        </p:attrNameLst>
                                      </p:cBhvr>
                                      <p:tavLst>
                                        <p:tav tm="0">
                                          <p:val>
                                            <p:strVal val="#ppt_y+.1"/>
                                          </p:val>
                                        </p:tav>
                                        <p:tav tm="100000">
                                          <p:val>
                                            <p:strVal val="#ppt_y"/>
                                          </p:val>
                                        </p:tav>
                                      </p:tavLst>
                                    </p:anim>
                                  </p:childTnLst>
                                </p:cTn>
                              </p:par>
                            </p:childTnLst>
                          </p:cTn>
                        </p:par>
                        <p:par>
                          <p:cTn id="95" fill="hold">
                            <p:stCondLst>
                              <p:cond delay="2750"/>
                            </p:stCondLst>
                            <p:childTnLst>
                              <p:par>
                                <p:cTn id="96" presetID="53" presetClass="entr" presetSubtype="16" fill="hold" nodeType="afterEffect">
                                  <p:stCondLst>
                                    <p:cond delay="0"/>
                                  </p:stCondLst>
                                  <p:childTnLst>
                                    <p:set>
                                      <p:cBhvr>
                                        <p:cTn id="97" dur="1" fill="hold">
                                          <p:stCondLst>
                                            <p:cond delay="0"/>
                                          </p:stCondLst>
                                        </p:cTn>
                                        <p:tgtEl>
                                          <p:spTgt spid="50"/>
                                        </p:tgtEl>
                                        <p:attrNameLst>
                                          <p:attrName>style.visibility</p:attrName>
                                        </p:attrNameLst>
                                      </p:cBhvr>
                                      <p:to>
                                        <p:strVal val="visible"/>
                                      </p:to>
                                    </p:set>
                                    <p:anim calcmode="lin" valueType="num">
                                      <p:cBhvr>
                                        <p:cTn id="98" dur="250" fill="hold"/>
                                        <p:tgtEl>
                                          <p:spTgt spid="50"/>
                                        </p:tgtEl>
                                        <p:attrNameLst>
                                          <p:attrName>ppt_w</p:attrName>
                                        </p:attrNameLst>
                                      </p:cBhvr>
                                      <p:tavLst>
                                        <p:tav tm="0">
                                          <p:val>
                                            <p:fltVal val="0"/>
                                          </p:val>
                                        </p:tav>
                                        <p:tav tm="100000">
                                          <p:val>
                                            <p:strVal val="#ppt_w"/>
                                          </p:val>
                                        </p:tav>
                                      </p:tavLst>
                                    </p:anim>
                                    <p:anim calcmode="lin" valueType="num">
                                      <p:cBhvr>
                                        <p:cTn id="99" dur="250" fill="hold"/>
                                        <p:tgtEl>
                                          <p:spTgt spid="50"/>
                                        </p:tgtEl>
                                        <p:attrNameLst>
                                          <p:attrName>ppt_h</p:attrName>
                                        </p:attrNameLst>
                                      </p:cBhvr>
                                      <p:tavLst>
                                        <p:tav tm="0">
                                          <p:val>
                                            <p:fltVal val="0"/>
                                          </p:val>
                                        </p:tav>
                                        <p:tav tm="100000">
                                          <p:val>
                                            <p:strVal val="#ppt_h"/>
                                          </p:val>
                                        </p:tav>
                                      </p:tavLst>
                                    </p:anim>
                                    <p:animEffect transition="in" filter="fade">
                                      <p:cBhvr>
                                        <p:cTn id="100" dur="250"/>
                                        <p:tgtEl>
                                          <p:spTgt spid="50"/>
                                        </p:tgtEl>
                                      </p:cBhvr>
                                    </p:animEffect>
                                  </p:childTnLst>
                                </p:cTn>
                              </p:par>
                              <p:par>
                                <p:cTn id="101" presetID="22" presetClass="entr" presetSubtype="4" fill="hold" nodeType="withEffect">
                                  <p:stCondLst>
                                    <p:cond delay="0"/>
                                  </p:stCondLst>
                                  <p:childTnLst>
                                    <p:set>
                                      <p:cBhvr>
                                        <p:cTn id="102" dur="1" fill="hold">
                                          <p:stCondLst>
                                            <p:cond delay="0"/>
                                          </p:stCondLst>
                                        </p:cTn>
                                        <p:tgtEl>
                                          <p:spTgt spid="52"/>
                                        </p:tgtEl>
                                        <p:attrNameLst>
                                          <p:attrName>style.visibility</p:attrName>
                                        </p:attrNameLst>
                                      </p:cBhvr>
                                      <p:to>
                                        <p:strVal val="visible"/>
                                      </p:to>
                                    </p:set>
                                    <p:animEffect transition="in" filter="wipe(down)">
                                      <p:cBhvr>
                                        <p:cTn id="103" dur="250"/>
                                        <p:tgtEl>
                                          <p:spTgt spid="52"/>
                                        </p:tgtEl>
                                      </p:cBhvr>
                                    </p:animEffect>
                                  </p:childTnLst>
                                </p:cTn>
                              </p:par>
                              <p:par>
                                <p:cTn id="104" presetID="42" presetClass="entr" presetSubtype="0" fill="hold" grpId="0" nodeType="withEffect">
                                  <p:stCondLst>
                                    <p:cond delay="0"/>
                                  </p:stCondLst>
                                  <p:childTnLst>
                                    <p:set>
                                      <p:cBhvr>
                                        <p:cTn id="105" dur="1" fill="hold">
                                          <p:stCondLst>
                                            <p:cond delay="0"/>
                                          </p:stCondLst>
                                        </p:cTn>
                                        <p:tgtEl>
                                          <p:spTgt spid="65"/>
                                        </p:tgtEl>
                                        <p:attrNameLst>
                                          <p:attrName>style.visibility</p:attrName>
                                        </p:attrNameLst>
                                      </p:cBhvr>
                                      <p:to>
                                        <p:strVal val="visible"/>
                                      </p:to>
                                    </p:set>
                                    <p:animEffect transition="in" filter="fade">
                                      <p:cBhvr>
                                        <p:cTn id="106" dur="250"/>
                                        <p:tgtEl>
                                          <p:spTgt spid="65"/>
                                        </p:tgtEl>
                                      </p:cBhvr>
                                    </p:animEffect>
                                    <p:anim calcmode="lin" valueType="num">
                                      <p:cBhvr>
                                        <p:cTn id="107" dur="250" fill="hold"/>
                                        <p:tgtEl>
                                          <p:spTgt spid="65"/>
                                        </p:tgtEl>
                                        <p:attrNameLst>
                                          <p:attrName>ppt_x</p:attrName>
                                        </p:attrNameLst>
                                      </p:cBhvr>
                                      <p:tavLst>
                                        <p:tav tm="0">
                                          <p:val>
                                            <p:strVal val="#ppt_x"/>
                                          </p:val>
                                        </p:tav>
                                        <p:tav tm="100000">
                                          <p:val>
                                            <p:strVal val="#ppt_x"/>
                                          </p:val>
                                        </p:tav>
                                      </p:tavLst>
                                    </p:anim>
                                    <p:anim calcmode="lin" valueType="num">
                                      <p:cBhvr>
                                        <p:cTn id="108" dur="250" fill="hold"/>
                                        <p:tgtEl>
                                          <p:spTgt spid="65"/>
                                        </p:tgtEl>
                                        <p:attrNameLst>
                                          <p:attrName>ppt_y</p:attrName>
                                        </p:attrNameLst>
                                      </p:cBhvr>
                                      <p:tavLst>
                                        <p:tav tm="0">
                                          <p:val>
                                            <p:strVal val="#ppt_y+.1"/>
                                          </p:val>
                                        </p:tav>
                                        <p:tav tm="100000">
                                          <p:val>
                                            <p:strVal val="#ppt_y"/>
                                          </p:val>
                                        </p:tav>
                                      </p:tavLst>
                                    </p:anim>
                                  </p:childTnLst>
                                </p:cTn>
                              </p:par>
                            </p:childTnLst>
                          </p:cTn>
                        </p:par>
                        <p:par>
                          <p:cTn id="109" fill="hold">
                            <p:stCondLst>
                              <p:cond delay="3000"/>
                            </p:stCondLst>
                            <p:childTnLst>
                              <p:par>
                                <p:cTn id="110" presetID="53" presetClass="entr" presetSubtype="16" fill="hold" nodeType="afterEffect">
                                  <p:stCondLst>
                                    <p:cond delay="0"/>
                                  </p:stCondLst>
                                  <p:childTnLst>
                                    <p:set>
                                      <p:cBhvr>
                                        <p:cTn id="111" dur="1" fill="hold">
                                          <p:stCondLst>
                                            <p:cond delay="0"/>
                                          </p:stCondLst>
                                        </p:cTn>
                                        <p:tgtEl>
                                          <p:spTgt spid="117"/>
                                        </p:tgtEl>
                                        <p:attrNameLst>
                                          <p:attrName>style.visibility</p:attrName>
                                        </p:attrNameLst>
                                      </p:cBhvr>
                                      <p:to>
                                        <p:strVal val="visible"/>
                                      </p:to>
                                    </p:set>
                                    <p:anim calcmode="lin" valueType="num">
                                      <p:cBhvr>
                                        <p:cTn id="112" dur="250" fill="hold"/>
                                        <p:tgtEl>
                                          <p:spTgt spid="117"/>
                                        </p:tgtEl>
                                        <p:attrNameLst>
                                          <p:attrName>ppt_w</p:attrName>
                                        </p:attrNameLst>
                                      </p:cBhvr>
                                      <p:tavLst>
                                        <p:tav tm="0">
                                          <p:val>
                                            <p:fltVal val="0"/>
                                          </p:val>
                                        </p:tav>
                                        <p:tav tm="100000">
                                          <p:val>
                                            <p:strVal val="#ppt_w"/>
                                          </p:val>
                                        </p:tav>
                                      </p:tavLst>
                                    </p:anim>
                                    <p:anim calcmode="lin" valueType="num">
                                      <p:cBhvr>
                                        <p:cTn id="113" dur="250" fill="hold"/>
                                        <p:tgtEl>
                                          <p:spTgt spid="117"/>
                                        </p:tgtEl>
                                        <p:attrNameLst>
                                          <p:attrName>ppt_h</p:attrName>
                                        </p:attrNameLst>
                                      </p:cBhvr>
                                      <p:tavLst>
                                        <p:tav tm="0">
                                          <p:val>
                                            <p:fltVal val="0"/>
                                          </p:val>
                                        </p:tav>
                                        <p:tav tm="100000">
                                          <p:val>
                                            <p:strVal val="#ppt_h"/>
                                          </p:val>
                                        </p:tav>
                                      </p:tavLst>
                                    </p:anim>
                                    <p:animEffect transition="in" filter="fade">
                                      <p:cBhvr>
                                        <p:cTn id="114" dur="250"/>
                                        <p:tgtEl>
                                          <p:spTgt spid="117"/>
                                        </p:tgtEl>
                                      </p:cBhvr>
                                    </p:animEffect>
                                  </p:childTnLst>
                                </p:cTn>
                              </p:par>
                            </p:childTnLst>
                          </p:cTn>
                        </p:par>
                        <p:par>
                          <p:cTn id="115" fill="hold">
                            <p:stCondLst>
                              <p:cond delay="3250"/>
                            </p:stCondLst>
                            <p:childTnLst>
                              <p:par>
                                <p:cTn id="116" presetID="22" presetClass="entr" presetSubtype="4" fill="hold" nodeType="afterEffect">
                                  <p:stCondLst>
                                    <p:cond delay="0"/>
                                  </p:stCondLst>
                                  <p:childTnLst>
                                    <p:set>
                                      <p:cBhvr>
                                        <p:cTn id="117" dur="1" fill="hold">
                                          <p:stCondLst>
                                            <p:cond delay="0"/>
                                          </p:stCondLst>
                                        </p:cTn>
                                        <p:tgtEl>
                                          <p:spTgt spid="106"/>
                                        </p:tgtEl>
                                        <p:attrNameLst>
                                          <p:attrName>style.visibility</p:attrName>
                                        </p:attrNameLst>
                                      </p:cBhvr>
                                      <p:to>
                                        <p:strVal val="visible"/>
                                      </p:to>
                                    </p:set>
                                    <p:animEffect transition="in" filter="wipe(down)">
                                      <p:cBhvr>
                                        <p:cTn id="118" dur="250"/>
                                        <p:tgtEl>
                                          <p:spTgt spid="106"/>
                                        </p:tgtEl>
                                      </p:cBhvr>
                                    </p:animEffect>
                                  </p:childTnLst>
                                </p:cTn>
                              </p:par>
                              <p:par>
                                <p:cTn id="119" presetID="42" presetClass="entr" presetSubtype="0" fill="hold" grpId="0" nodeType="withEffect">
                                  <p:stCondLst>
                                    <p:cond delay="0"/>
                                  </p:stCondLst>
                                  <p:childTnLst>
                                    <p:set>
                                      <p:cBhvr>
                                        <p:cTn id="120" dur="1" fill="hold">
                                          <p:stCondLst>
                                            <p:cond delay="0"/>
                                          </p:stCondLst>
                                        </p:cTn>
                                        <p:tgtEl>
                                          <p:spTgt spid="105"/>
                                        </p:tgtEl>
                                        <p:attrNameLst>
                                          <p:attrName>style.visibility</p:attrName>
                                        </p:attrNameLst>
                                      </p:cBhvr>
                                      <p:to>
                                        <p:strVal val="visible"/>
                                      </p:to>
                                    </p:set>
                                    <p:animEffect transition="in" filter="fade">
                                      <p:cBhvr>
                                        <p:cTn id="121" dur="250"/>
                                        <p:tgtEl>
                                          <p:spTgt spid="105"/>
                                        </p:tgtEl>
                                      </p:cBhvr>
                                    </p:animEffect>
                                    <p:anim calcmode="lin" valueType="num">
                                      <p:cBhvr>
                                        <p:cTn id="122" dur="250" fill="hold"/>
                                        <p:tgtEl>
                                          <p:spTgt spid="105"/>
                                        </p:tgtEl>
                                        <p:attrNameLst>
                                          <p:attrName>ppt_x</p:attrName>
                                        </p:attrNameLst>
                                      </p:cBhvr>
                                      <p:tavLst>
                                        <p:tav tm="0">
                                          <p:val>
                                            <p:strVal val="#ppt_x"/>
                                          </p:val>
                                        </p:tav>
                                        <p:tav tm="100000">
                                          <p:val>
                                            <p:strVal val="#ppt_x"/>
                                          </p:val>
                                        </p:tav>
                                      </p:tavLst>
                                    </p:anim>
                                    <p:anim calcmode="lin" valueType="num">
                                      <p:cBhvr>
                                        <p:cTn id="123" dur="250" fill="hold"/>
                                        <p:tgtEl>
                                          <p:spTgt spid="105"/>
                                        </p:tgtEl>
                                        <p:attrNameLst>
                                          <p:attrName>ppt_y</p:attrName>
                                        </p:attrNameLst>
                                      </p:cBhvr>
                                      <p:tavLst>
                                        <p:tav tm="0">
                                          <p:val>
                                            <p:strVal val="#ppt_y+.1"/>
                                          </p:val>
                                        </p:tav>
                                        <p:tav tm="100000">
                                          <p:val>
                                            <p:strVal val="#ppt_y"/>
                                          </p:val>
                                        </p:tav>
                                      </p:tavLst>
                                    </p:anim>
                                  </p:childTnLst>
                                </p:cTn>
                              </p:par>
                            </p:childTnLst>
                          </p:cTn>
                        </p:par>
                        <p:par>
                          <p:cTn id="124" fill="hold">
                            <p:stCondLst>
                              <p:cond delay="3500"/>
                            </p:stCondLst>
                            <p:childTnLst>
                              <p:par>
                                <p:cTn id="125" presetID="53" presetClass="entr" presetSubtype="16" fill="hold" nodeType="afterEffect">
                                  <p:stCondLst>
                                    <p:cond delay="0"/>
                                  </p:stCondLst>
                                  <p:childTnLst>
                                    <p:set>
                                      <p:cBhvr>
                                        <p:cTn id="126" dur="1" fill="hold">
                                          <p:stCondLst>
                                            <p:cond delay="0"/>
                                          </p:stCondLst>
                                        </p:cTn>
                                        <p:tgtEl>
                                          <p:spTgt spid="129"/>
                                        </p:tgtEl>
                                        <p:attrNameLst>
                                          <p:attrName>style.visibility</p:attrName>
                                        </p:attrNameLst>
                                      </p:cBhvr>
                                      <p:to>
                                        <p:strVal val="visible"/>
                                      </p:to>
                                    </p:set>
                                    <p:anim calcmode="lin" valueType="num">
                                      <p:cBhvr>
                                        <p:cTn id="127" dur="250" fill="hold"/>
                                        <p:tgtEl>
                                          <p:spTgt spid="129"/>
                                        </p:tgtEl>
                                        <p:attrNameLst>
                                          <p:attrName>ppt_w</p:attrName>
                                        </p:attrNameLst>
                                      </p:cBhvr>
                                      <p:tavLst>
                                        <p:tav tm="0">
                                          <p:val>
                                            <p:fltVal val="0"/>
                                          </p:val>
                                        </p:tav>
                                        <p:tav tm="100000">
                                          <p:val>
                                            <p:strVal val="#ppt_w"/>
                                          </p:val>
                                        </p:tav>
                                      </p:tavLst>
                                    </p:anim>
                                    <p:anim calcmode="lin" valueType="num">
                                      <p:cBhvr>
                                        <p:cTn id="128" dur="250" fill="hold"/>
                                        <p:tgtEl>
                                          <p:spTgt spid="129"/>
                                        </p:tgtEl>
                                        <p:attrNameLst>
                                          <p:attrName>ppt_h</p:attrName>
                                        </p:attrNameLst>
                                      </p:cBhvr>
                                      <p:tavLst>
                                        <p:tav tm="0">
                                          <p:val>
                                            <p:fltVal val="0"/>
                                          </p:val>
                                        </p:tav>
                                        <p:tav tm="100000">
                                          <p:val>
                                            <p:strVal val="#ppt_h"/>
                                          </p:val>
                                        </p:tav>
                                      </p:tavLst>
                                    </p:anim>
                                    <p:animEffect transition="in" filter="fade">
                                      <p:cBhvr>
                                        <p:cTn id="129" dur="250"/>
                                        <p:tgtEl>
                                          <p:spTgt spid="129"/>
                                        </p:tgtEl>
                                      </p:cBhvr>
                                    </p:animEffect>
                                  </p:childTnLst>
                                </p:cTn>
                              </p:par>
                            </p:childTnLst>
                          </p:cTn>
                        </p:par>
                        <p:par>
                          <p:cTn id="130" fill="hold">
                            <p:stCondLst>
                              <p:cond delay="3750"/>
                            </p:stCondLst>
                            <p:childTnLst>
                              <p:par>
                                <p:cTn id="131" presetID="22" presetClass="entr" presetSubtype="4" fill="hold" nodeType="afterEffect">
                                  <p:stCondLst>
                                    <p:cond delay="0"/>
                                  </p:stCondLst>
                                  <p:childTnLst>
                                    <p:set>
                                      <p:cBhvr>
                                        <p:cTn id="132" dur="1" fill="hold">
                                          <p:stCondLst>
                                            <p:cond delay="0"/>
                                          </p:stCondLst>
                                        </p:cTn>
                                        <p:tgtEl>
                                          <p:spTgt spid="55"/>
                                        </p:tgtEl>
                                        <p:attrNameLst>
                                          <p:attrName>style.visibility</p:attrName>
                                        </p:attrNameLst>
                                      </p:cBhvr>
                                      <p:to>
                                        <p:strVal val="visible"/>
                                      </p:to>
                                    </p:set>
                                    <p:animEffect transition="in" filter="wipe(down)">
                                      <p:cBhvr>
                                        <p:cTn id="133" dur="250"/>
                                        <p:tgtEl>
                                          <p:spTgt spid="55"/>
                                        </p:tgtEl>
                                      </p:cBhvr>
                                    </p:animEffect>
                                  </p:childTnLst>
                                </p:cTn>
                              </p:par>
                              <p:par>
                                <p:cTn id="134" presetID="42" presetClass="entr" presetSubtype="0" fill="hold" grpId="0" nodeType="withEffect">
                                  <p:stCondLst>
                                    <p:cond delay="0"/>
                                  </p:stCondLst>
                                  <p:childTnLst>
                                    <p:set>
                                      <p:cBhvr>
                                        <p:cTn id="135" dur="1" fill="hold">
                                          <p:stCondLst>
                                            <p:cond delay="0"/>
                                          </p:stCondLst>
                                        </p:cTn>
                                        <p:tgtEl>
                                          <p:spTgt spid="72"/>
                                        </p:tgtEl>
                                        <p:attrNameLst>
                                          <p:attrName>style.visibility</p:attrName>
                                        </p:attrNameLst>
                                      </p:cBhvr>
                                      <p:to>
                                        <p:strVal val="visible"/>
                                      </p:to>
                                    </p:set>
                                    <p:animEffect transition="in" filter="fade">
                                      <p:cBhvr>
                                        <p:cTn id="136" dur="250"/>
                                        <p:tgtEl>
                                          <p:spTgt spid="72"/>
                                        </p:tgtEl>
                                      </p:cBhvr>
                                    </p:animEffect>
                                    <p:anim calcmode="lin" valueType="num">
                                      <p:cBhvr>
                                        <p:cTn id="137" dur="250" fill="hold"/>
                                        <p:tgtEl>
                                          <p:spTgt spid="72"/>
                                        </p:tgtEl>
                                        <p:attrNameLst>
                                          <p:attrName>ppt_x</p:attrName>
                                        </p:attrNameLst>
                                      </p:cBhvr>
                                      <p:tavLst>
                                        <p:tav tm="0">
                                          <p:val>
                                            <p:strVal val="#ppt_x"/>
                                          </p:val>
                                        </p:tav>
                                        <p:tav tm="100000">
                                          <p:val>
                                            <p:strVal val="#ppt_x"/>
                                          </p:val>
                                        </p:tav>
                                      </p:tavLst>
                                    </p:anim>
                                    <p:anim calcmode="lin" valueType="num">
                                      <p:cBhvr>
                                        <p:cTn id="138" dur="250" fill="hold"/>
                                        <p:tgtEl>
                                          <p:spTgt spid="72"/>
                                        </p:tgtEl>
                                        <p:attrNameLst>
                                          <p:attrName>ppt_y</p:attrName>
                                        </p:attrNameLst>
                                      </p:cBhvr>
                                      <p:tavLst>
                                        <p:tav tm="0">
                                          <p:val>
                                            <p:strVal val="#ppt_y+.1"/>
                                          </p:val>
                                        </p:tav>
                                        <p:tav tm="100000">
                                          <p:val>
                                            <p:strVal val="#ppt_y"/>
                                          </p:val>
                                        </p:tav>
                                      </p:tavLst>
                                    </p:anim>
                                  </p:childTnLst>
                                </p:cTn>
                              </p:par>
                            </p:childTnLst>
                          </p:cTn>
                        </p:par>
                        <p:par>
                          <p:cTn id="139" fill="hold">
                            <p:stCondLst>
                              <p:cond delay="4000"/>
                            </p:stCondLst>
                            <p:childTnLst>
                              <p:par>
                                <p:cTn id="140" presetID="53" presetClass="entr" presetSubtype="16" fill="hold" nodeType="afterEffect">
                                  <p:stCondLst>
                                    <p:cond delay="0"/>
                                  </p:stCondLst>
                                  <p:childTnLst>
                                    <p:set>
                                      <p:cBhvr>
                                        <p:cTn id="141" dur="1" fill="hold">
                                          <p:stCondLst>
                                            <p:cond delay="0"/>
                                          </p:stCondLst>
                                        </p:cTn>
                                        <p:tgtEl>
                                          <p:spTgt spid="126"/>
                                        </p:tgtEl>
                                        <p:attrNameLst>
                                          <p:attrName>style.visibility</p:attrName>
                                        </p:attrNameLst>
                                      </p:cBhvr>
                                      <p:to>
                                        <p:strVal val="visible"/>
                                      </p:to>
                                    </p:set>
                                    <p:anim calcmode="lin" valueType="num">
                                      <p:cBhvr>
                                        <p:cTn id="142" dur="250" fill="hold"/>
                                        <p:tgtEl>
                                          <p:spTgt spid="126"/>
                                        </p:tgtEl>
                                        <p:attrNameLst>
                                          <p:attrName>ppt_w</p:attrName>
                                        </p:attrNameLst>
                                      </p:cBhvr>
                                      <p:tavLst>
                                        <p:tav tm="0">
                                          <p:val>
                                            <p:fltVal val="0"/>
                                          </p:val>
                                        </p:tav>
                                        <p:tav tm="100000">
                                          <p:val>
                                            <p:strVal val="#ppt_w"/>
                                          </p:val>
                                        </p:tav>
                                      </p:tavLst>
                                    </p:anim>
                                    <p:anim calcmode="lin" valueType="num">
                                      <p:cBhvr>
                                        <p:cTn id="143" dur="250" fill="hold"/>
                                        <p:tgtEl>
                                          <p:spTgt spid="126"/>
                                        </p:tgtEl>
                                        <p:attrNameLst>
                                          <p:attrName>ppt_h</p:attrName>
                                        </p:attrNameLst>
                                      </p:cBhvr>
                                      <p:tavLst>
                                        <p:tav tm="0">
                                          <p:val>
                                            <p:fltVal val="0"/>
                                          </p:val>
                                        </p:tav>
                                        <p:tav tm="100000">
                                          <p:val>
                                            <p:strVal val="#ppt_h"/>
                                          </p:val>
                                        </p:tav>
                                      </p:tavLst>
                                    </p:anim>
                                    <p:animEffect transition="in" filter="fade">
                                      <p:cBhvr>
                                        <p:cTn id="144" dur="250"/>
                                        <p:tgtEl>
                                          <p:spTgt spid="126"/>
                                        </p:tgtEl>
                                      </p:cBhvr>
                                    </p:animEffect>
                                  </p:childTnLst>
                                </p:cTn>
                              </p:par>
                            </p:childTnLst>
                          </p:cTn>
                        </p:par>
                        <p:par>
                          <p:cTn id="145" fill="hold">
                            <p:stCondLst>
                              <p:cond delay="4250"/>
                            </p:stCondLst>
                            <p:childTnLst>
                              <p:par>
                                <p:cTn id="146" presetID="22" presetClass="entr" presetSubtype="4" fill="hold" nodeType="afterEffect">
                                  <p:stCondLst>
                                    <p:cond delay="0"/>
                                  </p:stCondLst>
                                  <p:childTnLst>
                                    <p:set>
                                      <p:cBhvr>
                                        <p:cTn id="147" dur="1" fill="hold">
                                          <p:stCondLst>
                                            <p:cond delay="0"/>
                                          </p:stCondLst>
                                        </p:cTn>
                                        <p:tgtEl>
                                          <p:spTgt spid="79"/>
                                        </p:tgtEl>
                                        <p:attrNameLst>
                                          <p:attrName>style.visibility</p:attrName>
                                        </p:attrNameLst>
                                      </p:cBhvr>
                                      <p:to>
                                        <p:strVal val="visible"/>
                                      </p:to>
                                    </p:set>
                                    <p:animEffect transition="in" filter="wipe(down)">
                                      <p:cBhvr>
                                        <p:cTn id="148" dur="250"/>
                                        <p:tgtEl>
                                          <p:spTgt spid="79"/>
                                        </p:tgtEl>
                                      </p:cBhvr>
                                    </p:animEffect>
                                  </p:childTnLst>
                                </p:cTn>
                              </p:par>
                              <p:par>
                                <p:cTn id="149" presetID="42" presetClass="entr" presetSubtype="0" fill="hold" grpId="0" nodeType="with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250"/>
                                        <p:tgtEl>
                                          <p:spTgt spid="78"/>
                                        </p:tgtEl>
                                      </p:cBhvr>
                                    </p:animEffect>
                                    <p:anim calcmode="lin" valueType="num">
                                      <p:cBhvr>
                                        <p:cTn id="152" dur="250" fill="hold"/>
                                        <p:tgtEl>
                                          <p:spTgt spid="78"/>
                                        </p:tgtEl>
                                        <p:attrNameLst>
                                          <p:attrName>ppt_x</p:attrName>
                                        </p:attrNameLst>
                                      </p:cBhvr>
                                      <p:tavLst>
                                        <p:tav tm="0">
                                          <p:val>
                                            <p:strVal val="#ppt_x"/>
                                          </p:val>
                                        </p:tav>
                                        <p:tav tm="100000">
                                          <p:val>
                                            <p:strVal val="#ppt_x"/>
                                          </p:val>
                                        </p:tav>
                                      </p:tavLst>
                                    </p:anim>
                                    <p:anim calcmode="lin" valueType="num">
                                      <p:cBhvr>
                                        <p:cTn id="153" dur="250" fill="hold"/>
                                        <p:tgtEl>
                                          <p:spTgt spid="78"/>
                                        </p:tgtEl>
                                        <p:attrNameLst>
                                          <p:attrName>ppt_y</p:attrName>
                                        </p:attrNameLst>
                                      </p:cBhvr>
                                      <p:tavLst>
                                        <p:tav tm="0">
                                          <p:val>
                                            <p:strVal val="#ppt_y+.1"/>
                                          </p:val>
                                        </p:tav>
                                        <p:tav tm="100000">
                                          <p:val>
                                            <p:strVal val="#ppt_y"/>
                                          </p:val>
                                        </p:tav>
                                      </p:tavLst>
                                    </p:anim>
                                  </p:childTnLst>
                                </p:cTn>
                              </p:par>
                            </p:childTnLst>
                          </p:cTn>
                        </p:par>
                        <p:par>
                          <p:cTn id="154" fill="hold">
                            <p:stCondLst>
                              <p:cond delay="4500"/>
                            </p:stCondLst>
                            <p:childTnLst>
                              <p:par>
                                <p:cTn id="155" presetID="53" presetClass="entr" presetSubtype="16" fill="hold" nodeType="afterEffect">
                                  <p:stCondLst>
                                    <p:cond delay="0"/>
                                  </p:stCondLst>
                                  <p:childTnLst>
                                    <p:set>
                                      <p:cBhvr>
                                        <p:cTn id="156" dur="1" fill="hold">
                                          <p:stCondLst>
                                            <p:cond delay="0"/>
                                          </p:stCondLst>
                                        </p:cTn>
                                        <p:tgtEl>
                                          <p:spTgt spid="155"/>
                                        </p:tgtEl>
                                        <p:attrNameLst>
                                          <p:attrName>style.visibility</p:attrName>
                                        </p:attrNameLst>
                                      </p:cBhvr>
                                      <p:to>
                                        <p:strVal val="visible"/>
                                      </p:to>
                                    </p:set>
                                    <p:anim calcmode="lin" valueType="num">
                                      <p:cBhvr>
                                        <p:cTn id="157" dur="250" fill="hold"/>
                                        <p:tgtEl>
                                          <p:spTgt spid="155"/>
                                        </p:tgtEl>
                                        <p:attrNameLst>
                                          <p:attrName>ppt_w</p:attrName>
                                        </p:attrNameLst>
                                      </p:cBhvr>
                                      <p:tavLst>
                                        <p:tav tm="0">
                                          <p:val>
                                            <p:fltVal val="0"/>
                                          </p:val>
                                        </p:tav>
                                        <p:tav tm="100000">
                                          <p:val>
                                            <p:strVal val="#ppt_w"/>
                                          </p:val>
                                        </p:tav>
                                      </p:tavLst>
                                    </p:anim>
                                    <p:anim calcmode="lin" valueType="num">
                                      <p:cBhvr>
                                        <p:cTn id="158" dur="250" fill="hold"/>
                                        <p:tgtEl>
                                          <p:spTgt spid="155"/>
                                        </p:tgtEl>
                                        <p:attrNameLst>
                                          <p:attrName>ppt_h</p:attrName>
                                        </p:attrNameLst>
                                      </p:cBhvr>
                                      <p:tavLst>
                                        <p:tav tm="0">
                                          <p:val>
                                            <p:fltVal val="0"/>
                                          </p:val>
                                        </p:tav>
                                        <p:tav tm="100000">
                                          <p:val>
                                            <p:strVal val="#ppt_h"/>
                                          </p:val>
                                        </p:tav>
                                      </p:tavLst>
                                    </p:anim>
                                    <p:animEffect transition="in" filter="fade">
                                      <p:cBhvr>
                                        <p:cTn id="159" dur="250"/>
                                        <p:tgtEl>
                                          <p:spTgt spid="155"/>
                                        </p:tgtEl>
                                      </p:cBhvr>
                                    </p:animEffect>
                                  </p:childTnLst>
                                </p:cTn>
                              </p:par>
                            </p:childTnLst>
                          </p:cTn>
                        </p:par>
                        <p:par>
                          <p:cTn id="160" fill="hold">
                            <p:stCondLst>
                              <p:cond delay="4750"/>
                            </p:stCondLst>
                            <p:childTnLst>
                              <p:par>
                                <p:cTn id="161" presetID="22" presetClass="entr" presetSubtype="4" fill="hold" nodeType="afterEffect">
                                  <p:stCondLst>
                                    <p:cond delay="0"/>
                                  </p:stCondLst>
                                  <p:childTnLst>
                                    <p:set>
                                      <p:cBhvr>
                                        <p:cTn id="162" dur="1" fill="hold">
                                          <p:stCondLst>
                                            <p:cond delay="0"/>
                                          </p:stCondLst>
                                        </p:cTn>
                                        <p:tgtEl>
                                          <p:spTgt spid="95"/>
                                        </p:tgtEl>
                                        <p:attrNameLst>
                                          <p:attrName>style.visibility</p:attrName>
                                        </p:attrNameLst>
                                      </p:cBhvr>
                                      <p:to>
                                        <p:strVal val="visible"/>
                                      </p:to>
                                    </p:set>
                                    <p:animEffect transition="in" filter="wipe(down)">
                                      <p:cBhvr>
                                        <p:cTn id="163" dur="250"/>
                                        <p:tgtEl>
                                          <p:spTgt spid="95"/>
                                        </p:tgtEl>
                                      </p:cBhvr>
                                    </p:animEffect>
                                  </p:childTnLst>
                                </p:cTn>
                              </p:par>
                              <p:par>
                                <p:cTn id="164" presetID="42" presetClass="entr" presetSubtype="0" fill="hold" grpId="0" nodeType="withEffect">
                                  <p:stCondLst>
                                    <p:cond delay="0"/>
                                  </p:stCondLst>
                                  <p:childTnLst>
                                    <p:set>
                                      <p:cBhvr>
                                        <p:cTn id="165" dur="1" fill="hold">
                                          <p:stCondLst>
                                            <p:cond delay="0"/>
                                          </p:stCondLst>
                                        </p:cTn>
                                        <p:tgtEl>
                                          <p:spTgt spid="94"/>
                                        </p:tgtEl>
                                        <p:attrNameLst>
                                          <p:attrName>style.visibility</p:attrName>
                                        </p:attrNameLst>
                                      </p:cBhvr>
                                      <p:to>
                                        <p:strVal val="visible"/>
                                      </p:to>
                                    </p:set>
                                    <p:animEffect transition="in" filter="fade">
                                      <p:cBhvr>
                                        <p:cTn id="166" dur="250"/>
                                        <p:tgtEl>
                                          <p:spTgt spid="94"/>
                                        </p:tgtEl>
                                      </p:cBhvr>
                                    </p:animEffect>
                                    <p:anim calcmode="lin" valueType="num">
                                      <p:cBhvr>
                                        <p:cTn id="167" dur="250" fill="hold"/>
                                        <p:tgtEl>
                                          <p:spTgt spid="94"/>
                                        </p:tgtEl>
                                        <p:attrNameLst>
                                          <p:attrName>ppt_x</p:attrName>
                                        </p:attrNameLst>
                                      </p:cBhvr>
                                      <p:tavLst>
                                        <p:tav tm="0">
                                          <p:val>
                                            <p:strVal val="#ppt_x"/>
                                          </p:val>
                                        </p:tav>
                                        <p:tav tm="100000">
                                          <p:val>
                                            <p:strVal val="#ppt_x"/>
                                          </p:val>
                                        </p:tav>
                                      </p:tavLst>
                                    </p:anim>
                                    <p:anim calcmode="lin" valueType="num">
                                      <p:cBhvr>
                                        <p:cTn id="168" dur="250" fill="hold"/>
                                        <p:tgtEl>
                                          <p:spTgt spid="94"/>
                                        </p:tgtEl>
                                        <p:attrNameLst>
                                          <p:attrName>ppt_y</p:attrName>
                                        </p:attrNameLst>
                                      </p:cBhvr>
                                      <p:tavLst>
                                        <p:tav tm="0">
                                          <p:val>
                                            <p:strVal val="#ppt_y+.1"/>
                                          </p:val>
                                        </p:tav>
                                        <p:tav tm="100000">
                                          <p:val>
                                            <p:strVal val="#ppt_y"/>
                                          </p:val>
                                        </p:tav>
                                      </p:tavLst>
                                    </p:anim>
                                  </p:childTnLst>
                                </p:cTn>
                              </p:par>
                            </p:childTnLst>
                          </p:cTn>
                        </p:par>
                        <p:par>
                          <p:cTn id="169" fill="hold">
                            <p:stCondLst>
                              <p:cond delay="5000"/>
                            </p:stCondLst>
                            <p:childTnLst>
                              <p:par>
                                <p:cTn id="170" presetID="22" presetClass="entr" presetSubtype="1" fill="hold" nodeType="afterEffect">
                                  <p:stCondLst>
                                    <p:cond delay="0"/>
                                  </p:stCondLst>
                                  <p:childTnLst>
                                    <p:set>
                                      <p:cBhvr>
                                        <p:cTn id="171" dur="1" fill="hold">
                                          <p:stCondLst>
                                            <p:cond delay="0"/>
                                          </p:stCondLst>
                                        </p:cTn>
                                        <p:tgtEl>
                                          <p:spTgt spid="4"/>
                                        </p:tgtEl>
                                        <p:attrNameLst>
                                          <p:attrName>style.visibility</p:attrName>
                                        </p:attrNameLst>
                                      </p:cBhvr>
                                      <p:to>
                                        <p:strVal val="visible"/>
                                      </p:to>
                                    </p:set>
                                    <p:animEffect transition="in" filter="wipe(up)">
                                      <p:cBhvr>
                                        <p:cTn id="172" dur="250"/>
                                        <p:tgtEl>
                                          <p:spTgt spid="4"/>
                                        </p:tgtEl>
                                      </p:cBhvr>
                                    </p:animEffect>
                                  </p:childTnLst>
                                </p:cTn>
                              </p:par>
                            </p:childTnLst>
                          </p:cTn>
                        </p:par>
                        <p:par>
                          <p:cTn id="173" fill="hold">
                            <p:stCondLst>
                              <p:cond delay="5250"/>
                            </p:stCondLst>
                            <p:childTnLst>
                              <p:par>
                                <p:cTn id="174" presetID="22" presetClass="entr" presetSubtype="1" fill="hold" grpId="0" nodeType="afterEffect">
                                  <p:stCondLst>
                                    <p:cond delay="0"/>
                                  </p:stCondLst>
                                  <p:childTnLst>
                                    <p:set>
                                      <p:cBhvr>
                                        <p:cTn id="175" dur="1" fill="hold">
                                          <p:stCondLst>
                                            <p:cond delay="0"/>
                                          </p:stCondLst>
                                        </p:cTn>
                                        <p:tgtEl>
                                          <p:spTgt spid="7"/>
                                        </p:tgtEl>
                                        <p:attrNameLst>
                                          <p:attrName>style.visibility</p:attrName>
                                        </p:attrNameLst>
                                      </p:cBhvr>
                                      <p:to>
                                        <p:strVal val="visible"/>
                                      </p:to>
                                    </p:set>
                                    <p:animEffect transition="in" filter="wipe(up)">
                                      <p:cBhvr>
                                        <p:cTn id="176" dur="250"/>
                                        <p:tgtEl>
                                          <p:spTgt spid="7"/>
                                        </p:tgtEl>
                                      </p:cBhvr>
                                    </p:animEffect>
                                  </p:childTnLst>
                                </p:cTn>
                              </p:par>
                            </p:childTnLst>
                          </p:cTn>
                        </p:par>
                        <p:par>
                          <p:cTn id="177" fill="hold">
                            <p:stCondLst>
                              <p:cond delay="5500"/>
                            </p:stCondLst>
                            <p:childTnLst>
                              <p:par>
                                <p:cTn id="178" presetID="22" presetClass="entr" presetSubtype="1" fill="hold" nodeType="afterEffect">
                                  <p:stCondLst>
                                    <p:cond delay="0"/>
                                  </p:stCondLst>
                                  <p:childTnLst>
                                    <p:set>
                                      <p:cBhvr>
                                        <p:cTn id="179" dur="1" fill="hold">
                                          <p:stCondLst>
                                            <p:cond delay="0"/>
                                          </p:stCondLst>
                                        </p:cTn>
                                        <p:tgtEl>
                                          <p:spTgt spid="46"/>
                                        </p:tgtEl>
                                        <p:attrNameLst>
                                          <p:attrName>style.visibility</p:attrName>
                                        </p:attrNameLst>
                                      </p:cBhvr>
                                      <p:to>
                                        <p:strVal val="visible"/>
                                      </p:to>
                                    </p:set>
                                    <p:animEffect transition="in" filter="wipe(up)">
                                      <p:cBhvr>
                                        <p:cTn id="180" dur="250"/>
                                        <p:tgtEl>
                                          <p:spTgt spid="46"/>
                                        </p:tgtEl>
                                      </p:cBhvr>
                                    </p:animEffect>
                                  </p:childTnLst>
                                </p:cTn>
                              </p:par>
                            </p:childTnLst>
                          </p:cTn>
                        </p:par>
                        <p:par>
                          <p:cTn id="181" fill="hold">
                            <p:stCondLst>
                              <p:cond delay="5750"/>
                            </p:stCondLst>
                            <p:childTnLst>
                              <p:par>
                                <p:cTn id="182" presetID="22" presetClass="entr" presetSubtype="1" fill="hold" grpId="0" nodeType="afterEffect">
                                  <p:stCondLst>
                                    <p:cond delay="0"/>
                                  </p:stCondLst>
                                  <p:childTnLst>
                                    <p:set>
                                      <p:cBhvr>
                                        <p:cTn id="183" dur="1" fill="hold">
                                          <p:stCondLst>
                                            <p:cond delay="0"/>
                                          </p:stCondLst>
                                        </p:cTn>
                                        <p:tgtEl>
                                          <p:spTgt spid="103"/>
                                        </p:tgtEl>
                                        <p:attrNameLst>
                                          <p:attrName>style.visibility</p:attrName>
                                        </p:attrNameLst>
                                      </p:cBhvr>
                                      <p:to>
                                        <p:strVal val="visible"/>
                                      </p:to>
                                    </p:set>
                                    <p:animEffect transition="in" filter="wipe(up)">
                                      <p:cBhvr>
                                        <p:cTn id="184" dur="250"/>
                                        <p:tgtEl>
                                          <p:spTgt spid="103"/>
                                        </p:tgtEl>
                                      </p:cBhvr>
                                    </p:animEffect>
                                  </p:childTnLst>
                                </p:cTn>
                              </p:par>
                            </p:childTnLst>
                          </p:cTn>
                        </p:par>
                        <p:par>
                          <p:cTn id="185" fill="hold">
                            <p:stCondLst>
                              <p:cond delay="6000"/>
                            </p:stCondLst>
                            <p:childTnLst>
                              <p:par>
                                <p:cTn id="186" presetID="22" presetClass="entr" presetSubtype="1" fill="hold" nodeType="afterEffect">
                                  <p:stCondLst>
                                    <p:cond delay="0"/>
                                  </p:stCondLst>
                                  <p:childTnLst>
                                    <p:set>
                                      <p:cBhvr>
                                        <p:cTn id="187" dur="1" fill="hold">
                                          <p:stCondLst>
                                            <p:cond delay="0"/>
                                          </p:stCondLst>
                                        </p:cTn>
                                        <p:tgtEl>
                                          <p:spTgt spid="44"/>
                                        </p:tgtEl>
                                        <p:attrNameLst>
                                          <p:attrName>style.visibility</p:attrName>
                                        </p:attrNameLst>
                                      </p:cBhvr>
                                      <p:to>
                                        <p:strVal val="visible"/>
                                      </p:to>
                                    </p:set>
                                    <p:animEffect transition="in" filter="wipe(up)">
                                      <p:cBhvr>
                                        <p:cTn id="188" dur="250"/>
                                        <p:tgtEl>
                                          <p:spTgt spid="44"/>
                                        </p:tgtEl>
                                      </p:cBhvr>
                                    </p:animEffect>
                                  </p:childTnLst>
                                </p:cTn>
                              </p:par>
                            </p:childTnLst>
                          </p:cTn>
                        </p:par>
                        <p:par>
                          <p:cTn id="189" fill="hold">
                            <p:stCondLst>
                              <p:cond delay="6250"/>
                            </p:stCondLst>
                            <p:childTnLst>
                              <p:par>
                                <p:cTn id="190" presetID="22" presetClass="entr" presetSubtype="1" fill="hold" grpId="0" nodeType="afterEffect">
                                  <p:stCondLst>
                                    <p:cond delay="0"/>
                                  </p:stCondLst>
                                  <p:childTnLst>
                                    <p:set>
                                      <p:cBhvr>
                                        <p:cTn id="191" dur="1" fill="hold">
                                          <p:stCondLst>
                                            <p:cond delay="0"/>
                                          </p:stCondLst>
                                        </p:cTn>
                                        <p:tgtEl>
                                          <p:spTgt spid="102"/>
                                        </p:tgtEl>
                                        <p:attrNameLst>
                                          <p:attrName>style.visibility</p:attrName>
                                        </p:attrNameLst>
                                      </p:cBhvr>
                                      <p:to>
                                        <p:strVal val="visible"/>
                                      </p:to>
                                    </p:set>
                                    <p:animEffect transition="in" filter="wipe(up)">
                                      <p:cBhvr>
                                        <p:cTn id="192" dur="250"/>
                                        <p:tgtEl>
                                          <p:spTgt spid="102"/>
                                        </p:tgtEl>
                                      </p:cBhvr>
                                    </p:animEffect>
                                  </p:childTnLst>
                                </p:cTn>
                              </p:par>
                            </p:childTnLst>
                          </p:cTn>
                        </p:par>
                        <p:par>
                          <p:cTn id="193" fill="hold">
                            <p:stCondLst>
                              <p:cond delay="6500"/>
                            </p:stCondLst>
                            <p:childTnLst>
                              <p:par>
                                <p:cTn id="194" presetID="22" presetClass="entr" presetSubtype="1" fill="hold" grpId="0" nodeType="afterEffect">
                                  <p:stCondLst>
                                    <p:cond delay="0"/>
                                  </p:stCondLst>
                                  <p:childTnLst>
                                    <p:set>
                                      <p:cBhvr>
                                        <p:cTn id="195" dur="1" fill="hold">
                                          <p:stCondLst>
                                            <p:cond delay="0"/>
                                          </p:stCondLst>
                                        </p:cTn>
                                        <p:tgtEl>
                                          <p:spTgt spid="80"/>
                                        </p:tgtEl>
                                        <p:attrNameLst>
                                          <p:attrName>style.visibility</p:attrName>
                                        </p:attrNameLst>
                                      </p:cBhvr>
                                      <p:to>
                                        <p:strVal val="visible"/>
                                      </p:to>
                                    </p:set>
                                    <p:animEffect transition="in" filter="wipe(up)">
                                      <p:cBhvr>
                                        <p:cTn id="196" dur="250"/>
                                        <p:tgtEl>
                                          <p:spTgt spid="80"/>
                                        </p:tgtEl>
                                      </p:cBhvr>
                                    </p:animEffect>
                                  </p:childTnLst>
                                </p:cTn>
                              </p:par>
                            </p:childTnLst>
                          </p:cTn>
                        </p:par>
                        <p:par>
                          <p:cTn id="197" fill="hold">
                            <p:stCondLst>
                              <p:cond delay="6750"/>
                            </p:stCondLst>
                            <p:childTnLst>
                              <p:par>
                                <p:cTn id="198" presetID="22" presetClass="entr" presetSubtype="1" fill="hold" grpId="0" nodeType="afterEffect">
                                  <p:stCondLst>
                                    <p:cond delay="0"/>
                                  </p:stCondLst>
                                  <p:childTnLst>
                                    <p:set>
                                      <p:cBhvr>
                                        <p:cTn id="199" dur="1" fill="hold">
                                          <p:stCondLst>
                                            <p:cond delay="0"/>
                                          </p:stCondLst>
                                        </p:cTn>
                                        <p:tgtEl>
                                          <p:spTgt spid="111"/>
                                        </p:tgtEl>
                                        <p:attrNameLst>
                                          <p:attrName>style.visibility</p:attrName>
                                        </p:attrNameLst>
                                      </p:cBhvr>
                                      <p:to>
                                        <p:strVal val="visible"/>
                                      </p:to>
                                    </p:set>
                                    <p:animEffect transition="in" filter="wipe(up)">
                                      <p:cBhvr>
                                        <p:cTn id="200" dur="250"/>
                                        <p:tgtEl>
                                          <p:spTgt spid="111"/>
                                        </p:tgtEl>
                                      </p:cBhvr>
                                    </p:animEffect>
                                  </p:childTnLst>
                                </p:cTn>
                              </p:par>
                              <p:par>
                                <p:cTn id="201" presetID="22" presetClass="entr" presetSubtype="1" fill="hold" nodeType="withEffect">
                                  <p:stCondLst>
                                    <p:cond delay="0"/>
                                  </p:stCondLst>
                                  <p:childTnLst>
                                    <p:set>
                                      <p:cBhvr>
                                        <p:cTn id="202" dur="1" fill="hold">
                                          <p:stCondLst>
                                            <p:cond delay="0"/>
                                          </p:stCondLst>
                                        </p:cTn>
                                        <p:tgtEl>
                                          <p:spTgt spid="110"/>
                                        </p:tgtEl>
                                        <p:attrNameLst>
                                          <p:attrName>style.visibility</p:attrName>
                                        </p:attrNameLst>
                                      </p:cBhvr>
                                      <p:to>
                                        <p:strVal val="visible"/>
                                      </p:to>
                                    </p:set>
                                    <p:animEffect transition="in" filter="wipe(up)">
                                      <p:cBhvr>
                                        <p:cTn id="203" dur="250"/>
                                        <p:tgtEl>
                                          <p:spTgt spid="110"/>
                                        </p:tgtEl>
                                      </p:cBhvr>
                                    </p:animEffect>
                                  </p:childTnLst>
                                </p:cTn>
                              </p:par>
                              <p:par>
                                <p:cTn id="204" presetID="22" presetClass="entr" presetSubtype="1" fill="hold" nodeType="withEffect">
                                  <p:stCondLst>
                                    <p:cond delay="0"/>
                                  </p:stCondLst>
                                  <p:childTnLst>
                                    <p:set>
                                      <p:cBhvr>
                                        <p:cTn id="205" dur="1" fill="hold">
                                          <p:stCondLst>
                                            <p:cond delay="0"/>
                                          </p:stCondLst>
                                        </p:cTn>
                                        <p:tgtEl>
                                          <p:spTgt spid="25"/>
                                        </p:tgtEl>
                                        <p:attrNameLst>
                                          <p:attrName>style.visibility</p:attrName>
                                        </p:attrNameLst>
                                      </p:cBhvr>
                                      <p:to>
                                        <p:strVal val="visible"/>
                                      </p:to>
                                    </p:set>
                                    <p:animEffect transition="in" filter="wipe(up)">
                                      <p:cBhvr>
                                        <p:cTn id="206" dur="250"/>
                                        <p:tgtEl>
                                          <p:spTgt spid="25"/>
                                        </p:tgtEl>
                                      </p:cBhvr>
                                    </p:animEffect>
                                  </p:childTnLst>
                                </p:cTn>
                              </p:par>
                            </p:childTnLst>
                          </p:cTn>
                        </p:par>
                        <p:par>
                          <p:cTn id="207" fill="hold">
                            <p:stCondLst>
                              <p:cond delay="7000"/>
                            </p:stCondLst>
                            <p:childTnLst>
                              <p:par>
                                <p:cTn id="208" presetID="22" presetClass="entr" presetSubtype="1" fill="hold" grpId="0" nodeType="afterEffect">
                                  <p:stCondLst>
                                    <p:cond delay="0"/>
                                  </p:stCondLst>
                                  <p:childTnLst>
                                    <p:set>
                                      <p:cBhvr>
                                        <p:cTn id="209" dur="1" fill="hold">
                                          <p:stCondLst>
                                            <p:cond delay="0"/>
                                          </p:stCondLst>
                                        </p:cTn>
                                        <p:tgtEl>
                                          <p:spTgt spid="118"/>
                                        </p:tgtEl>
                                        <p:attrNameLst>
                                          <p:attrName>style.visibility</p:attrName>
                                        </p:attrNameLst>
                                      </p:cBhvr>
                                      <p:to>
                                        <p:strVal val="visible"/>
                                      </p:to>
                                    </p:set>
                                    <p:animEffect transition="in" filter="wipe(up)">
                                      <p:cBhvr>
                                        <p:cTn id="210" dur="250"/>
                                        <p:tgtEl>
                                          <p:spTgt spid="118"/>
                                        </p:tgtEl>
                                      </p:cBhvr>
                                    </p:animEffect>
                                  </p:childTnLst>
                                </p:cTn>
                              </p:par>
                              <p:par>
                                <p:cTn id="211" presetID="22" presetClass="entr" presetSubtype="1" fill="hold" nodeType="withEffect">
                                  <p:stCondLst>
                                    <p:cond delay="0"/>
                                  </p:stCondLst>
                                  <p:childTnLst>
                                    <p:set>
                                      <p:cBhvr>
                                        <p:cTn id="212" dur="1" fill="hold">
                                          <p:stCondLst>
                                            <p:cond delay="0"/>
                                          </p:stCondLst>
                                        </p:cTn>
                                        <p:tgtEl>
                                          <p:spTgt spid="115"/>
                                        </p:tgtEl>
                                        <p:attrNameLst>
                                          <p:attrName>style.visibility</p:attrName>
                                        </p:attrNameLst>
                                      </p:cBhvr>
                                      <p:to>
                                        <p:strVal val="visible"/>
                                      </p:to>
                                    </p:set>
                                    <p:animEffect transition="in" filter="wipe(up)">
                                      <p:cBhvr>
                                        <p:cTn id="213" dur="250"/>
                                        <p:tgtEl>
                                          <p:spTgt spid="115"/>
                                        </p:tgtEl>
                                      </p:cBhvr>
                                    </p:animEffect>
                                  </p:childTnLst>
                                </p:cTn>
                              </p:par>
                            </p:childTnLst>
                          </p:cTn>
                        </p:par>
                        <p:par>
                          <p:cTn id="214" fill="hold">
                            <p:stCondLst>
                              <p:cond delay="7250"/>
                            </p:stCondLst>
                            <p:childTnLst>
                              <p:par>
                                <p:cTn id="215" presetID="22" presetClass="entr" presetSubtype="1" fill="hold" nodeType="afterEffect">
                                  <p:stCondLst>
                                    <p:cond delay="0"/>
                                  </p:stCondLst>
                                  <p:childTnLst>
                                    <p:set>
                                      <p:cBhvr>
                                        <p:cTn id="216" dur="1" fill="hold">
                                          <p:stCondLst>
                                            <p:cond delay="0"/>
                                          </p:stCondLst>
                                        </p:cTn>
                                        <p:tgtEl>
                                          <p:spTgt spid="15"/>
                                        </p:tgtEl>
                                        <p:attrNameLst>
                                          <p:attrName>style.visibility</p:attrName>
                                        </p:attrNameLst>
                                      </p:cBhvr>
                                      <p:to>
                                        <p:strVal val="visible"/>
                                      </p:to>
                                    </p:set>
                                    <p:animEffect transition="in" filter="wipe(up)">
                                      <p:cBhvr>
                                        <p:cTn id="217" dur="250"/>
                                        <p:tgtEl>
                                          <p:spTgt spid="15"/>
                                        </p:tgtEl>
                                      </p:cBhvr>
                                    </p:animEffect>
                                  </p:childTnLst>
                                </p:cTn>
                              </p:par>
                              <p:par>
                                <p:cTn id="218" presetID="22" presetClass="entr" presetSubtype="1" fill="hold" grpId="0" nodeType="withEffect">
                                  <p:stCondLst>
                                    <p:cond delay="0"/>
                                  </p:stCondLst>
                                  <p:childTnLst>
                                    <p:set>
                                      <p:cBhvr>
                                        <p:cTn id="219" dur="1" fill="hold">
                                          <p:stCondLst>
                                            <p:cond delay="0"/>
                                          </p:stCondLst>
                                        </p:cTn>
                                        <p:tgtEl>
                                          <p:spTgt spid="75"/>
                                        </p:tgtEl>
                                        <p:attrNameLst>
                                          <p:attrName>style.visibility</p:attrName>
                                        </p:attrNameLst>
                                      </p:cBhvr>
                                      <p:to>
                                        <p:strVal val="visible"/>
                                      </p:to>
                                    </p:set>
                                    <p:animEffect transition="in" filter="wipe(up)">
                                      <p:cBhvr>
                                        <p:cTn id="220" dur="250"/>
                                        <p:tgtEl>
                                          <p:spTgt spid="75"/>
                                        </p:tgtEl>
                                      </p:cBhvr>
                                    </p:animEffect>
                                  </p:childTnLst>
                                </p:cTn>
                              </p:par>
                            </p:childTnLst>
                          </p:cTn>
                        </p:par>
                        <p:par>
                          <p:cTn id="221" fill="hold">
                            <p:stCondLst>
                              <p:cond delay="7500"/>
                            </p:stCondLst>
                            <p:childTnLst>
                              <p:par>
                                <p:cTn id="222" presetID="22" presetClass="entr" presetSubtype="1" fill="hold" nodeType="afterEffect">
                                  <p:stCondLst>
                                    <p:cond delay="0"/>
                                  </p:stCondLst>
                                  <p:childTnLst>
                                    <p:set>
                                      <p:cBhvr>
                                        <p:cTn id="223" dur="1" fill="hold">
                                          <p:stCondLst>
                                            <p:cond delay="0"/>
                                          </p:stCondLst>
                                        </p:cTn>
                                        <p:tgtEl>
                                          <p:spTgt spid="40"/>
                                        </p:tgtEl>
                                        <p:attrNameLst>
                                          <p:attrName>style.visibility</p:attrName>
                                        </p:attrNameLst>
                                      </p:cBhvr>
                                      <p:to>
                                        <p:strVal val="visible"/>
                                      </p:to>
                                    </p:set>
                                    <p:animEffect transition="in" filter="wipe(up)">
                                      <p:cBhvr>
                                        <p:cTn id="224" dur="250"/>
                                        <p:tgtEl>
                                          <p:spTgt spid="40"/>
                                        </p:tgtEl>
                                      </p:cBhvr>
                                    </p:animEffect>
                                  </p:childTnLst>
                                </p:cTn>
                              </p:par>
                            </p:childTnLst>
                          </p:cTn>
                        </p:par>
                        <p:par>
                          <p:cTn id="225" fill="hold">
                            <p:stCondLst>
                              <p:cond delay="7750"/>
                            </p:stCondLst>
                            <p:childTnLst>
                              <p:par>
                                <p:cTn id="226" presetID="22" presetClass="entr" presetSubtype="1" fill="hold" grpId="0" nodeType="afterEffect">
                                  <p:stCondLst>
                                    <p:cond delay="0"/>
                                  </p:stCondLst>
                                  <p:childTnLst>
                                    <p:set>
                                      <p:cBhvr>
                                        <p:cTn id="227" dur="1" fill="hold">
                                          <p:stCondLst>
                                            <p:cond delay="0"/>
                                          </p:stCondLst>
                                        </p:cTn>
                                        <p:tgtEl>
                                          <p:spTgt spid="98"/>
                                        </p:tgtEl>
                                        <p:attrNameLst>
                                          <p:attrName>style.visibility</p:attrName>
                                        </p:attrNameLst>
                                      </p:cBhvr>
                                      <p:to>
                                        <p:strVal val="visible"/>
                                      </p:to>
                                    </p:set>
                                    <p:animEffect transition="in" filter="wipe(up)">
                                      <p:cBhvr>
                                        <p:cTn id="228" dur="250"/>
                                        <p:tgtEl>
                                          <p:spTgt spid="98"/>
                                        </p:tgtEl>
                                      </p:cBhvr>
                                    </p:animEffect>
                                  </p:childTnLst>
                                </p:cTn>
                              </p:par>
                            </p:childTnLst>
                          </p:cTn>
                        </p:par>
                        <p:par>
                          <p:cTn id="229" fill="hold">
                            <p:stCondLst>
                              <p:cond delay="8000"/>
                            </p:stCondLst>
                            <p:childTnLst>
                              <p:par>
                                <p:cTn id="230" presetID="22" presetClass="entr" presetSubtype="1" fill="hold" nodeType="afterEffect">
                                  <p:stCondLst>
                                    <p:cond delay="0"/>
                                  </p:stCondLst>
                                  <p:childTnLst>
                                    <p:set>
                                      <p:cBhvr>
                                        <p:cTn id="231" dur="1" fill="hold">
                                          <p:stCondLst>
                                            <p:cond delay="0"/>
                                          </p:stCondLst>
                                        </p:cTn>
                                        <p:tgtEl>
                                          <p:spTgt spid="32"/>
                                        </p:tgtEl>
                                        <p:attrNameLst>
                                          <p:attrName>style.visibility</p:attrName>
                                        </p:attrNameLst>
                                      </p:cBhvr>
                                      <p:to>
                                        <p:strVal val="visible"/>
                                      </p:to>
                                    </p:set>
                                    <p:animEffect transition="in" filter="wipe(up)">
                                      <p:cBhvr>
                                        <p:cTn id="232" dur="250"/>
                                        <p:tgtEl>
                                          <p:spTgt spid="32"/>
                                        </p:tgtEl>
                                      </p:cBhvr>
                                    </p:animEffect>
                                  </p:childTnLst>
                                </p:cTn>
                              </p:par>
                              <p:par>
                                <p:cTn id="233" presetID="22" presetClass="entr" presetSubtype="1" fill="hold" nodeType="withEffect">
                                  <p:stCondLst>
                                    <p:cond delay="0"/>
                                  </p:stCondLst>
                                  <p:childTnLst>
                                    <p:set>
                                      <p:cBhvr>
                                        <p:cTn id="234" dur="1" fill="hold">
                                          <p:stCondLst>
                                            <p:cond delay="0"/>
                                          </p:stCondLst>
                                        </p:cTn>
                                        <p:tgtEl>
                                          <p:spTgt spid="93"/>
                                        </p:tgtEl>
                                        <p:attrNameLst>
                                          <p:attrName>style.visibility</p:attrName>
                                        </p:attrNameLst>
                                      </p:cBhvr>
                                      <p:to>
                                        <p:strVal val="visible"/>
                                      </p:to>
                                    </p:set>
                                    <p:animEffect transition="in" filter="wipe(up)">
                                      <p:cBhvr>
                                        <p:cTn id="235" dur="250"/>
                                        <p:tgtEl>
                                          <p:spTgt spid="93"/>
                                        </p:tgtEl>
                                      </p:cBhvr>
                                    </p:animEffect>
                                  </p:childTnLst>
                                </p:cTn>
                              </p:par>
                            </p:childTnLst>
                          </p:cTn>
                        </p:par>
                        <p:par>
                          <p:cTn id="236" fill="hold">
                            <p:stCondLst>
                              <p:cond delay="8250"/>
                            </p:stCondLst>
                            <p:childTnLst>
                              <p:par>
                                <p:cTn id="237" presetID="22" presetClass="entr" presetSubtype="1" fill="hold" nodeType="afterEffect">
                                  <p:stCondLst>
                                    <p:cond delay="0"/>
                                  </p:stCondLst>
                                  <p:childTnLst>
                                    <p:set>
                                      <p:cBhvr>
                                        <p:cTn id="238" dur="1" fill="hold">
                                          <p:stCondLst>
                                            <p:cond delay="0"/>
                                          </p:stCondLst>
                                        </p:cTn>
                                        <p:tgtEl>
                                          <p:spTgt spid="38"/>
                                        </p:tgtEl>
                                        <p:attrNameLst>
                                          <p:attrName>style.visibility</p:attrName>
                                        </p:attrNameLst>
                                      </p:cBhvr>
                                      <p:to>
                                        <p:strVal val="visible"/>
                                      </p:to>
                                    </p:set>
                                    <p:animEffect transition="in" filter="wipe(up)">
                                      <p:cBhvr>
                                        <p:cTn id="239" dur="250"/>
                                        <p:tgtEl>
                                          <p:spTgt spid="38"/>
                                        </p:tgtEl>
                                      </p:cBhvr>
                                    </p:animEffect>
                                  </p:childTnLst>
                                </p:cTn>
                              </p:par>
                            </p:childTnLst>
                          </p:cTn>
                        </p:par>
                        <p:par>
                          <p:cTn id="240" fill="hold">
                            <p:stCondLst>
                              <p:cond delay="8500"/>
                            </p:stCondLst>
                            <p:childTnLst>
                              <p:par>
                                <p:cTn id="241" presetID="1" presetClass="entr" presetSubtype="0" fill="hold" grpId="0" nodeType="afterEffect">
                                  <p:stCondLst>
                                    <p:cond delay="0"/>
                                  </p:stCondLst>
                                  <p:childTnLst>
                                    <p:set>
                                      <p:cBhvr>
                                        <p:cTn id="242" dur="1" fill="hold">
                                          <p:stCondLst>
                                            <p:cond delay="249"/>
                                          </p:stCondLst>
                                        </p:cTn>
                                        <p:tgtEl>
                                          <p:spTgt spid="122"/>
                                        </p:tgtEl>
                                        <p:attrNameLst>
                                          <p:attrName>style.visibility</p:attrName>
                                        </p:attrNameLst>
                                      </p:cBhvr>
                                      <p:to>
                                        <p:strVal val="visible"/>
                                      </p:to>
                                    </p:set>
                                  </p:childTnLst>
                                </p:cTn>
                              </p:par>
                            </p:childTnLst>
                          </p:cTn>
                        </p:par>
                        <p:par>
                          <p:cTn id="243" fill="hold">
                            <p:stCondLst>
                              <p:cond delay="8750"/>
                            </p:stCondLst>
                            <p:childTnLst>
                              <p:par>
                                <p:cTn id="244" presetID="53" presetClass="entr" presetSubtype="16" fill="hold" grpId="0" nodeType="afterEffect">
                                  <p:stCondLst>
                                    <p:cond delay="0"/>
                                  </p:stCondLst>
                                  <p:childTnLst>
                                    <p:set>
                                      <p:cBhvr>
                                        <p:cTn id="245" dur="1" fill="hold">
                                          <p:stCondLst>
                                            <p:cond delay="0"/>
                                          </p:stCondLst>
                                        </p:cTn>
                                        <p:tgtEl>
                                          <p:spTgt spid="112"/>
                                        </p:tgtEl>
                                        <p:attrNameLst>
                                          <p:attrName>style.visibility</p:attrName>
                                        </p:attrNameLst>
                                      </p:cBhvr>
                                      <p:to>
                                        <p:strVal val="visible"/>
                                      </p:to>
                                    </p:set>
                                    <p:anim calcmode="lin" valueType="num">
                                      <p:cBhvr>
                                        <p:cTn id="246" dur="250" fill="hold"/>
                                        <p:tgtEl>
                                          <p:spTgt spid="112"/>
                                        </p:tgtEl>
                                        <p:attrNameLst>
                                          <p:attrName>ppt_w</p:attrName>
                                        </p:attrNameLst>
                                      </p:cBhvr>
                                      <p:tavLst>
                                        <p:tav tm="0">
                                          <p:val>
                                            <p:fltVal val="0"/>
                                          </p:val>
                                        </p:tav>
                                        <p:tav tm="100000">
                                          <p:val>
                                            <p:strVal val="#ppt_w"/>
                                          </p:val>
                                        </p:tav>
                                      </p:tavLst>
                                    </p:anim>
                                    <p:anim calcmode="lin" valueType="num">
                                      <p:cBhvr>
                                        <p:cTn id="247" dur="250" fill="hold"/>
                                        <p:tgtEl>
                                          <p:spTgt spid="112"/>
                                        </p:tgtEl>
                                        <p:attrNameLst>
                                          <p:attrName>ppt_h</p:attrName>
                                        </p:attrNameLst>
                                      </p:cBhvr>
                                      <p:tavLst>
                                        <p:tav tm="0">
                                          <p:val>
                                            <p:fltVal val="0"/>
                                          </p:val>
                                        </p:tav>
                                        <p:tav tm="100000">
                                          <p:val>
                                            <p:strVal val="#ppt_h"/>
                                          </p:val>
                                        </p:tav>
                                      </p:tavLst>
                                    </p:anim>
                                    <p:animEffect transition="in" filter="fade">
                                      <p:cBhvr>
                                        <p:cTn id="248" dur="250"/>
                                        <p:tgtEl>
                                          <p:spTgt spid="112"/>
                                        </p:tgtEl>
                                      </p:cBhvr>
                                    </p:animEffect>
                                  </p:childTnLst>
                                </p:cTn>
                              </p:par>
                            </p:childTnLst>
                          </p:cTn>
                        </p:par>
                        <p:par>
                          <p:cTn id="249" fill="hold">
                            <p:stCondLst>
                              <p:cond delay="9000"/>
                            </p:stCondLst>
                            <p:childTnLst>
                              <p:par>
                                <p:cTn id="250" presetID="53" presetClass="entr" presetSubtype="16" fill="hold" grpId="0" nodeType="afterEffect">
                                  <p:stCondLst>
                                    <p:cond delay="0"/>
                                  </p:stCondLst>
                                  <p:childTnLst>
                                    <p:set>
                                      <p:cBhvr>
                                        <p:cTn id="251" dur="1" fill="hold">
                                          <p:stCondLst>
                                            <p:cond delay="0"/>
                                          </p:stCondLst>
                                        </p:cTn>
                                        <p:tgtEl>
                                          <p:spTgt spid="113"/>
                                        </p:tgtEl>
                                        <p:attrNameLst>
                                          <p:attrName>style.visibility</p:attrName>
                                        </p:attrNameLst>
                                      </p:cBhvr>
                                      <p:to>
                                        <p:strVal val="visible"/>
                                      </p:to>
                                    </p:set>
                                    <p:anim calcmode="lin" valueType="num">
                                      <p:cBhvr>
                                        <p:cTn id="252" dur="250" fill="hold"/>
                                        <p:tgtEl>
                                          <p:spTgt spid="113"/>
                                        </p:tgtEl>
                                        <p:attrNameLst>
                                          <p:attrName>ppt_w</p:attrName>
                                        </p:attrNameLst>
                                      </p:cBhvr>
                                      <p:tavLst>
                                        <p:tav tm="0">
                                          <p:val>
                                            <p:fltVal val="0"/>
                                          </p:val>
                                        </p:tav>
                                        <p:tav tm="100000">
                                          <p:val>
                                            <p:strVal val="#ppt_w"/>
                                          </p:val>
                                        </p:tav>
                                      </p:tavLst>
                                    </p:anim>
                                    <p:anim calcmode="lin" valueType="num">
                                      <p:cBhvr>
                                        <p:cTn id="253" dur="250" fill="hold"/>
                                        <p:tgtEl>
                                          <p:spTgt spid="113"/>
                                        </p:tgtEl>
                                        <p:attrNameLst>
                                          <p:attrName>ppt_h</p:attrName>
                                        </p:attrNameLst>
                                      </p:cBhvr>
                                      <p:tavLst>
                                        <p:tav tm="0">
                                          <p:val>
                                            <p:fltVal val="0"/>
                                          </p:val>
                                        </p:tav>
                                        <p:tav tm="100000">
                                          <p:val>
                                            <p:strVal val="#ppt_h"/>
                                          </p:val>
                                        </p:tav>
                                      </p:tavLst>
                                    </p:anim>
                                    <p:animEffect transition="in" filter="fade">
                                      <p:cBhvr>
                                        <p:cTn id="254" dur="250"/>
                                        <p:tgtEl>
                                          <p:spTgt spid="113"/>
                                        </p:tgtEl>
                                      </p:cBhvr>
                                    </p:animEffect>
                                  </p:childTnLst>
                                </p:cTn>
                              </p:par>
                            </p:childTnLst>
                          </p:cTn>
                        </p:par>
                        <p:par>
                          <p:cTn id="255" fill="hold">
                            <p:stCondLst>
                              <p:cond delay="9250"/>
                            </p:stCondLst>
                            <p:childTnLst>
                              <p:par>
                                <p:cTn id="256" presetID="53" presetClass="entr" presetSubtype="16" fill="hold" grpId="0" nodeType="afterEffect">
                                  <p:stCondLst>
                                    <p:cond delay="0"/>
                                  </p:stCondLst>
                                  <p:childTnLst>
                                    <p:set>
                                      <p:cBhvr>
                                        <p:cTn id="257" dur="1" fill="hold">
                                          <p:stCondLst>
                                            <p:cond delay="0"/>
                                          </p:stCondLst>
                                        </p:cTn>
                                        <p:tgtEl>
                                          <p:spTgt spid="114"/>
                                        </p:tgtEl>
                                        <p:attrNameLst>
                                          <p:attrName>style.visibility</p:attrName>
                                        </p:attrNameLst>
                                      </p:cBhvr>
                                      <p:to>
                                        <p:strVal val="visible"/>
                                      </p:to>
                                    </p:set>
                                    <p:anim calcmode="lin" valueType="num">
                                      <p:cBhvr>
                                        <p:cTn id="258" dur="250" fill="hold"/>
                                        <p:tgtEl>
                                          <p:spTgt spid="114"/>
                                        </p:tgtEl>
                                        <p:attrNameLst>
                                          <p:attrName>ppt_w</p:attrName>
                                        </p:attrNameLst>
                                      </p:cBhvr>
                                      <p:tavLst>
                                        <p:tav tm="0">
                                          <p:val>
                                            <p:fltVal val="0"/>
                                          </p:val>
                                        </p:tav>
                                        <p:tav tm="100000">
                                          <p:val>
                                            <p:strVal val="#ppt_w"/>
                                          </p:val>
                                        </p:tav>
                                      </p:tavLst>
                                    </p:anim>
                                    <p:anim calcmode="lin" valueType="num">
                                      <p:cBhvr>
                                        <p:cTn id="259" dur="250" fill="hold"/>
                                        <p:tgtEl>
                                          <p:spTgt spid="114"/>
                                        </p:tgtEl>
                                        <p:attrNameLst>
                                          <p:attrName>ppt_h</p:attrName>
                                        </p:attrNameLst>
                                      </p:cBhvr>
                                      <p:tavLst>
                                        <p:tav tm="0">
                                          <p:val>
                                            <p:fltVal val="0"/>
                                          </p:val>
                                        </p:tav>
                                        <p:tav tm="100000">
                                          <p:val>
                                            <p:strVal val="#ppt_h"/>
                                          </p:val>
                                        </p:tav>
                                      </p:tavLst>
                                    </p:anim>
                                    <p:animEffect transition="in" filter="fade">
                                      <p:cBhvr>
                                        <p:cTn id="260" dur="25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P spid="65" grpId="0"/>
      <p:bldP spid="72" grpId="0"/>
      <p:bldP spid="78" grpId="0"/>
      <p:bldP spid="94" grpId="0"/>
      <p:bldP spid="105" grpId="0"/>
      <p:bldP spid="112" grpId="0" animBg="1"/>
      <p:bldP spid="113" grpId="0" animBg="1"/>
      <p:bldP spid="114" grpId="0" animBg="1"/>
      <p:bldP spid="122" grpId="0"/>
      <p:bldP spid="7" grpId="0"/>
      <p:bldP spid="75" grpId="0"/>
      <p:bldP spid="80" grpId="0"/>
      <p:bldP spid="98" grpId="0"/>
      <p:bldP spid="102" grpId="0"/>
      <p:bldP spid="103" grpId="0"/>
      <p:bldP spid="111" grpId="0"/>
      <p:bldP spid="1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9087FA18-8209-4BA2-BB8F-73FEB59F0F18}"/>
              </a:ext>
            </a:extLst>
          </p:cNvPr>
          <p:cNvSpPr txBox="1">
            <a:spLocks/>
          </p:cNvSpPr>
          <p:nvPr/>
        </p:nvSpPr>
        <p:spPr>
          <a:xfrm>
            <a:off x="4095750" y="1150947"/>
            <a:ext cx="2333625" cy="598064"/>
          </a:xfrm>
          <a:prstGeom prst="rect">
            <a:avLst/>
          </a:prstGeom>
          <a:noFill/>
        </p:spPr>
        <p:txBody>
          <a:bodyPr wrap="square" lIns="146246" tIns="109684" rIns="146246" bIns="109684">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3950" rtl="0" eaLnBrk="1" fontAlgn="auto" latinLnBrk="0" hangingPunct="1">
              <a:lnSpc>
                <a:spcPct val="100000"/>
              </a:lnSpc>
              <a:spcBef>
                <a:spcPts val="0"/>
              </a:spcBef>
              <a:spcAft>
                <a:spcPts val="0"/>
              </a:spcAft>
              <a:buClrTx/>
              <a:buSzTx/>
              <a:buFont typeface="Arial" pitchFamily="34" charset="0"/>
              <a:buNone/>
              <a:tabLst/>
              <a:defRPr/>
            </a:pPr>
            <a:r>
              <a:rPr kumimoji="0" lang="en-US" sz="2399" b="0" i="0" u="none" strike="noStrike" kern="0" cap="none" spc="0" normalizeH="0" baseline="0" noProof="0">
                <a:ln w="3175">
                  <a:noFill/>
                </a:ln>
                <a:gradFill>
                  <a:gsLst>
                    <a:gs pos="2917">
                      <a:srgbClr val="5C2D91"/>
                    </a:gs>
                    <a:gs pos="30000">
                      <a:srgbClr val="5C2D91"/>
                    </a:gs>
                  </a:gsLst>
                  <a:lin ang="5400000" scaled="0"/>
                </a:gradFill>
                <a:effectLst/>
                <a:uLnTx/>
                <a:uFillTx/>
                <a:latin typeface="Segoe UI Light"/>
                <a:ea typeface="+mn-ea"/>
                <a:cs typeface="Segoe UI Light" panose="020B0502040204020203" pitchFamily="34" charset="0"/>
              </a:rPr>
              <a:t>Accelerate your</a:t>
            </a:r>
          </a:p>
        </p:txBody>
      </p:sp>
      <p:cxnSp>
        <p:nvCxnSpPr>
          <p:cNvPr id="8" name="Straight Connector 7">
            <a:extLst>
              <a:ext uri="{FF2B5EF4-FFF2-40B4-BE49-F238E27FC236}">
                <a16:creationId xmlns:a16="http://schemas.microsoft.com/office/drawing/2014/main" id="{BC2B63E8-5C63-43D9-87F1-7C7E56CACCFA}"/>
              </a:ext>
            </a:extLst>
          </p:cNvPr>
          <p:cNvCxnSpPr/>
          <p:nvPr/>
        </p:nvCxnSpPr>
        <p:spPr>
          <a:xfrm>
            <a:off x="2956639" y="1150947"/>
            <a:ext cx="6351750" cy="0"/>
          </a:xfrm>
          <a:prstGeom prst="line">
            <a:avLst/>
          </a:prstGeom>
          <a:noFill/>
          <a:ln w="9525" cap="flat" cmpd="sng" algn="ctr">
            <a:solidFill>
              <a:schemeClr val="tx2"/>
            </a:solidFill>
            <a:prstDash val="solid"/>
            <a:headEnd type="none"/>
            <a:tailEnd type="none"/>
          </a:ln>
          <a:effectLst/>
        </p:spPr>
      </p:cxnSp>
      <p:pic>
        <p:nvPicPr>
          <p:cNvPr id="9" name="Picture 8">
            <a:extLst>
              <a:ext uri="{FF2B5EF4-FFF2-40B4-BE49-F238E27FC236}">
                <a16:creationId xmlns:a16="http://schemas.microsoft.com/office/drawing/2014/main" id="{99AC5D39-D144-49E0-B804-998109205B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2865" y="293222"/>
            <a:ext cx="3090744" cy="865569"/>
          </a:xfrm>
          <a:prstGeom prst="rect">
            <a:avLst/>
          </a:prstGeom>
        </p:spPr>
      </p:pic>
      <p:sp>
        <p:nvSpPr>
          <p:cNvPr id="12" name="Text Placeholder 4">
            <a:extLst>
              <a:ext uri="{FF2B5EF4-FFF2-40B4-BE49-F238E27FC236}">
                <a16:creationId xmlns:a16="http://schemas.microsoft.com/office/drawing/2014/main" id="{50F5C8BF-E32B-4D4A-A7F8-72579DD813C4}"/>
              </a:ext>
            </a:extLst>
          </p:cNvPr>
          <p:cNvSpPr txBox="1">
            <a:spLocks/>
          </p:cNvSpPr>
          <p:nvPr/>
        </p:nvSpPr>
        <p:spPr>
          <a:xfrm>
            <a:off x="6000750" y="1150946"/>
            <a:ext cx="2333625" cy="598064"/>
          </a:xfrm>
          <a:prstGeom prst="rect">
            <a:avLst/>
          </a:prstGeom>
          <a:noFill/>
        </p:spPr>
        <p:txBody>
          <a:bodyPr wrap="square" lIns="146246" tIns="109684" rIns="146246" bIns="109684">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3950" rtl="0" eaLnBrk="1" fontAlgn="auto" latinLnBrk="0" hangingPunct="1">
              <a:lnSpc>
                <a:spcPct val="100000"/>
              </a:lnSpc>
              <a:spcBef>
                <a:spcPts val="0"/>
              </a:spcBef>
              <a:spcAft>
                <a:spcPts val="0"/>
              </a:spcAft>
              <a:buClrTx/>
              <a:buSzTx/>
              <a:buFont typeface="Arial" pitchFamily="34" charset="0"/>
              <a:buNone/>
              <a:tabLst/>
              <a:defRPr/>
            </a:pPr>
            <a:r>
              <a:rPr kumimoji="0" lang="en-US" sz="2399" b="0" i="0" u="none" strike="noStrike" kern="0" cap="none" spc="0" normalizeH="0" baseline="0" noProof="0">
                <a:ln w="3175">
                  <a:noFill/>
                </a:ln>
                <a:gradFill>
                  <a:gsLst>
                    <a:gs pos="2917">
                      <a:srgbClr val="5C2D91"/>
                    </a:gs>
                    <a:gs pos="30000">
                      <a:srgbClr val="5C2D91"/>
                    </a:gs>
                  </a:gsLst>
                  <a:lin ang="5400000" scaled="0"/>
                </a:gradFill>
                <a:effectLst/>
                <a:uLnTx/>
                <a:uFillTx/>
                <a:latin typeface="Segoe UI Light"/>
                <a:ea typeface="+mn-ea"/>
                <a:cs typeface="Segoe UI Light" panose="020B0502040204020203" pitchFamily="34" charset="0"/>
              </a:rPr>
              <a:t>development</a:t>
            </a:r>
          </a:p>
        </p:txBody>
      </p:sp>
      <p:sp>
        <p:nvSpPr>
          <p:cNvPr id="13" name="Text Placeholder 4">
            <a:extLst>
              <a:ext uri="{FF2B5EF4-FFF2-40B4-BE49-F238E27FC236}">
                <a16:creationId xmlns:a16="http://schemas.microsoft.com/office/drawing/2014/main" id="{DFAE29D2-B221-4A4B-9CE5-8B8301150D4F}"/>
              </a:ext>
            </a:extLst>
          </p:cNvPr>
          <p:cNvSpPr txBox="1">
            <a:spLocks/>
          </p:cNvSpPr>
          <p:nvPr/>
        </p:nvSpPr>
        <p:spPr>
          <a:xfrm>
            <a:off x="5120561" y="1158790"/>
            <a:ext cx="2333625" cy="598064"/>
          </a:xfrm>
          <a:prstGeom prst="rect">
            <a:avLst/>
          </a:prstGeom>
          <a:noFill/>
        </p:spPr>
        <p:txBody>
          <a:bodyPr wrap="square" lIns="146246" tIns="109684" rIns="146246" bIns="109684">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3950" rtl="0" eaLnBrk="1" fontAlgn="auto" latinLnBrk="0" hangingPunct="1">
              <a:lnSpc>
                <a:spcPct val="100000"/>
              </a:lnSpc>
              <a:spcBef>
                <a:spcPts val="0"/>
              </a:spcBef>
              <a:spcAft>
                <a:spcPts val="0"/>
              </a:spcAft>
              <a:buClrTx/>
              <a:buSzTx/>
              <a:buFont typeface="Arial" pitchFamily="34" charset="0"/>
              <a:buNone/>
              <a:tabLst/>
              <a:defRPr/>
            </a:pPr>
            <a:r>
              <a:rPr kumimoji="0" lang="en-US" sz="2399" b="0" i="0" u="none" strike="noStrike" kern="0" cap="none" spc="0" normalizeH="0" baseline="0" noProof="0">
                <a:ln w="3175">
                  <a:noFill/>
                </a:ln>
                <a:gradFill>
                  <a:gsLst>
                    <a:gs pos="2917">
                      <a:srgbClr val="5C2D91"/>
                    </a:gs>
                    <a:gs pos="30000">
                      <a:srgbClr val="5C2D91"/>
                    </a:gs>
                  </a:gsLst>
                  <a:lin ang="5400000" scaled="0"/>
                </a:gradFill>
                <a:effectLst/>
                <a:uLnTx/>
                <a:uFillTx/>
                <a:latin typeface="Segoe UI Semibold" panose="020B0702040204020203" pitchFamily="34" charset="0"/>
                <a:ea typeface="+mn-ea"/>
                <a:cs typeface="Segoe UI Semibold" panose="020B0702040204020203" pitchFamily="34" charset="0"/>
              </a:rPr>
              <a:t>cloud</a:t>
            </a:r>
          </a:p>
        </p:txBody>
      </p:sp>
      <p:sp>
        <p:nvSpPr>
          <p:cNvPr id="37" name="TextBox 36">
            <a:extLst>
              <a:ext uri="{FF2B5EF4-FFF2-40B4-BE49-F238E27FC236}">
                <a16:creationId xmlns:a16="http://schemas.microsoft.com/office/drawing/2014/main" id="{068EF449-6B82-4043-AED0-1FD7863F0B0D}"/>
              </a:ext>
            </a:extLst>
          </p:cNvPr>
          <p:cNvSpPr txBox="1"/>
          <p:nvPr/>
        </p:nvSpPr>
        <p:spPr>
          <a:xfrm>
            <a:off x="2433538" y="4026556"/>
            <a:ext cx="1828800" cy="2286000"/>
          </a:xfrm>
          <a:prstGeom prst="rect">
            <a:avLst/>
          </a:prstGeom>
          <a:noFill/>
        </p:spPr>
        <p:txBody>
          <a:bodyPr wrap="square" lIns="91440" tIns="143331" rIns="91440" bIns="143331" rtlCol="0" anchor="t">
            <a:noAutofit/>
          </a:bodyPr>
          <a:lstStyle/>
          <a:p>
            <a:pPr algn="ctr" defTabSz="895601">
              <a:lnSpc>
                <a:spcPct val="90000"/>
              </a:lnSpc>
              <a:spcBef>
                <a:spcPts val="600"/>
              </a:spcBef>
              <a:defRPr/>
            </a:pPr>
            <a:r>
              <a:rPr lang="en-US">
                <a:gradFill>
                  <a:gsLst>
                    <a:gs pos="2917">
                      <a:schemeClr val="tx1"/>
                    </a:gs>
                    <a:gs pos="30000">
                      <a:schemeClr val="tx1"/>
                    </a:gs>
                  </a:gsLst>
                  <a:lin ang="5400000" scaled="0"/>
                </a:gradFill>
                <a:latin typeface="+mj-lt"/>
                <a:cs typeface="Segoe UI" panose="020B0502040204020203" pitchFamily="34" charset="0"/>
              </a:rPr>
              <a:t>Connected services</a:t>
            </a:r>
          </a:p>
          <a:p>
            <a:pPr algn="ctr" defTabSz="913950">
              <a:lnSpc>
                <a:spcPct val="90000"/>
              </a:lnSpc>
              <a:spcBef>
                <a:spcPts val="600"/>
              </a:spcBef>
              <a:defRPr/>
            </a:pPr>
            <a:r>
              <a:rPr lang="en-US" sz="1400">
                <a:gradFill>
                  <a:gsLst>
                    <a:gs pos="2917">
                      <a:schemeClr val="tx1"/>
                    </a:gs>
                    <a:gs pos="30000">
                      <a:schemeClr val="tx1"/>
                    </a:gs>
                  </a:gsLst>
                  <a:lin ang="5400000" scaled="0"/>
                </a:gradFill>
                <a:cs typeface="Segoe UI" panose="020B0502040204020203" pitchFamily="34" charset="0"/>
              </a:rPr>
              <a:t>A new experience for easily discovering and extending your app with cloud services</a:t>
            </a:r>
          </a:p>
        </p:txBody>
      </p:sp>
      <p:sp>
        <p:nvSpPr>
          <p:cNvPr id="38" name="TextBox 37">
            <a:extLst>
              <a:ext uri="{FF2B5EF4-FFF2-40B4-BE49-F238E27FC236}">
                <a16:creationId xmlns:a16="http://schemas.microsoft.com/office/drawing/2014/main" id="{5F4265A4-E49D-4184-AF4F-DA769921BB58}"/>
              </a:ext>
            </a:extLst>
          </p:cNvPr>
          <p:cNvSpPr txBox="1"/>
          <p:nvPr/>
        </p:nvSpPr>
        <p:spPr>
          <a:xfrm>
            <a:off x="597264" y="4026556"/>
            <a:ext cx="1828800" cy="2286000"/>
          </a:xfrm>
          <a:prstGeom prst="rect">
            <a:avLst/>
          </a:prstGeom>
          <a:noFill/>
        </p:spPr>
        <p:txBody>
          <a:bodyPr wrap="square" lIns="91440" tIns="143331" rIns="91440" bIns="143331" rtlCol="0" anchor="t">
            <a:noAutofit/>
          </a:bodyPr>
          <a:lstStyle/>
          <a:p>
            <a:pPr marL="0" marR="0" lvl="0" indent="0" algn="ctr" defTabSz="895601" rtl="0" eaLnBrk="1" fontAlgn="auto" latinLnBrk="0" hangingPunct="1">
              <a:lnSpc>
                <a:spcPct val="90000"/>
              </a:lnSpc>
              <a:spcBef>
                <a:spcPts val="600"/>
              </a:spcBef>
              <a:buClrTx/>
              <a:buSzTx/>
              <a:buFontTx/>
              <a:buNone/>
              <a:tabLst/>
              <a:defRPr/>
            </a:pPr>
            <a:r>
              <a:rPr kumimoji="0" lang="en-US" i="0" u="none" strike="noStrike" kern="1200" cap="none" spc="0" normalizeH="0" baseline="0" noProof="0">
                <a:ln>
                  <a:noFill/>
                </a:ln>
                <a:gradFill>
                  <a:gsLst>
                    <a:gs pos="2917">
                      <a:schemeClr val="tx1"/>
                    </a:gs>
                    <a:gs pos="30000">
                      <a:schemeClr val="tx1"/>
                    </a:gs>
                  </a:gsLst>
                  <a:lin ang="5400000" scaled="0"/>
                </a:gradFill>
                <a:effectLst/>
                <a:uLnTx/>
                <a:uFillTx/>
                <a:latin typeface="+mj-lt"/>
                <a:ea typeface="+mn-ea"/>
                <a:cs typeface="Segoe UI" panose="020B0502040204020203" pitchFamily="34" charset="0"/>
              </a:rPr>
              <a:t>Seamless Azure integration</a:t>
            </a:r>
          </a:p>
          <a:p>
            <a:pPr marL="0" marR="0" lvl="0" indent="0" algn="ctr" defTabSz="913950" rtl="0" eaLnBrk="1" fontAlgn="auto" latinLnBrk="0" hangingPunct="1">
              <a:lnSpc>
                <a:spcPct val="90000"/>
              </a:lnSpc>
              <a:spcBef>
                <a:spcPts val="600"/>
              </a:spcBef>
              <a:buClrTx/>
              <a:buSzTx/>
              <a:buFontTx/>
              <a:buNone/>
              <a:tabLst/>
              <a:defRPr/>
            </a:pPr>
            <a:r>
              <a:rPr kumimoji="0" lang="en-US" sz="1400" b="0" i="0" u="none" strike="noStrike" kern="1200" cap="none" spc="0" normalizeH="0" baseline="0" noProof="0">
                <a:ln>
                  <a:noFill/>
                </a:ln>
                <a:gradFill>
                  <a:gsLst>
                    <a:gs pos="2917">
                      <a:schemeClr val="tx1"/>
                    </a:gs>
                    <a:gs pos="30000">
                      <a:schemeClr val="tx1"/>
                    </a:gs>
                  </a:gsLst>
                  <a:lin ang="5400000" scaled="0"/>
                </a:gradFill>
                <a:effectLst/>
                <a:uLnTx/>
                <a:uFillTx/>
                <a:ea typeface="+mn-ea"/>
                <a:cs typeface="Segoe UI" panose="020B0502040204020203" pitchFamily="34" charset="0"/>
              </a:rPr>
              <a:t>Publish directly to Azure without leaving the IDE</a:t>
            </a:r>
          </a:p>
        </p:txBody>
      </p:sp>
      <p:sp>
        <p:nvSpPr>
          <p:cNvPr id="39" name="TextBox 38">
            <a:extLst>
              <a:ext uri="{FF2B5EF4-FFF2-40B4-BE49-F238E27FC236}">
                <a16:creationId xmlns:a16="http://schemas.microsoft.com/office/drawing/2014/main" id="{682DD656-D8D2-4332-8289-C0A314ED8D6F}"/>
              </a:ext>
            </a:extLst>
          </p:cNvPr>
          <p:cNvSpPr txBox="1"/>
          <p:nvPr/>
        </p:nvSpPr>
        <p:spPr>
          <a:xfrm>
            <a:off x="6106086" y="4026556"/>
            <a:ext cx="1828800" cy="2286000"/>
          </a:xfrm>
          <a:prstGeom prst="rect">
            <a:avLst/>
          </a:prstGeom>
          <a:noFill/>
        </p:spPr>
        <p:txBody>
          <a:bodyPr wrap="square" lIns="91440" tIns="143331" rIns="91440" bIns="143331" rtlCol="0" anchor="t">
            <a:noAutofit/>
          </a:bodyPr>
          <a:lstStyle/>
          <a:p>
            <a:pPr algn="ctr" defTabSz="895601">
              <a:lnSpc>
                <a:spcPct val="90000"/>
              </a:lnSpc>
              <a:spcBef>
                <a:spcPts val="600"/>
              </a:spcBef>
              <a:defRPr/>
            </a:pPr>
            <a:r>
              <a:rPr lang="en-US">
                <a:gradFill>
                  <a:gsLst>
                    <a:gs pos="2917">
                      <a:schemeClr val="tx1"/>
                    </a:gs>
                    <a:gs pos="30000">
                      <a:schemeClr val="tx1"/>
                    </a:gs>
                  </a:gsLst>
                  <a:lin ang="5400000" scaled="0"/>
                </a:gradFill>
                <a:latin typeface="+mj-lt"/>
                <a:cs typeface="Segoe UI" panose="020B0502040204020203" pitchFamily="34" charset="0"/>
              </a:rPr>
              <a:t>App insights with Code Lens</a:t>
            </a:r>
          </a:p>
          <a:p>
            <a:pPr algn="ctr" defTabSz="913950">
              <a:lnSpc>
                <a:spcPct val="90000"/>
              </a:lnSpc>
              <a:spcBef>
                <a:spcPts val="600"/>
              </a:spcBef>
              <a:defRPr/>
            </a:pPr>
            <a:r>
              <a:rPr lang="en-US" sz="1400">
                <a:gradFill>
                  <a:gsLst>
                    <a:gs pos="2917">
                      <a:schemeClr val="tx1"/>
                    </a:gs>
                    <a:gs pos="30000">
                      <a:schemeClr val="tx1"/>
                    </a:gs>
                  </a:gsLst>
                  <a:lin ang="5400000" scaled="0"/>
                </a:gradFill>
                <a:cs typeface="Segoe UI" panose="020B0502040204020203" pitchFamily="34" charset="0"/>
              </a:rPr>
              <a:t>Get a 360° view </a:t>
            </a:r>
            <a:br>
              <a:rPr lang="en-US" sz="1400">
                <a:gradFill>
                  <a:gsLst>
                    <a:gs pos="2917">
                      <a:schemeClr val="tx1"/>
                    </a:gs>
                    <a:gs pos="30000">
                      <a:schemeClr val="tx1"/>
                    </a:gs>
                  </a:gsLst>
                  <a:lin ang="5400000" scaled="0"/>
                </a:gradFill>
                <a:cs typeface="Segoe UI" panose="020B0502040204020203" pitchFamily="34" charset="0"/>
              </a:rPr>
            </a:br>
            <a:r>
              <a:rPr lang="en-US" sz="1400">
                <a:gradFill>
                  <a:gsLst>
                    <a:gs pos="2917">
                      <a:schemeClr val="tx1"/>
                    </a:gs>
                    <a:gs pos="30000">
                      <a:schemeClr val="tx1"/>
                    </a:gs>
                  </a:gsLst>
                  <a:lin ang="5400000" scaled="0"/>
                </a:gradFill>
                <a:cs typeface="Segoe UI" panose="020B0502040204020203" pitchFamily="34" charset="0"/>
              </a:rPr>
              <a:t>of your app that includes availability, performance and user behavior</a:t>
            </a:r>
          </a:p>
        </p:txBody>
      </p:sp>
      <p:sp>
        <p:nvSpPr>
          <p:cNvPr id="40" name="TextBox 39">
            <a:extLst>
              <a:ext uri="{FF2B5EF4-FFF2-40B4-BE49-F238E27FC236}">
                <a16:creationId xmlns:a16="http://schemas.microsoft.com/office/drawing/2014/main" id="{81480B4C-0F27-4487-A5EB-B4E881FE5E38}"/>
              </a:ext>
            </a:extLst>
          </p:cNvPr>
          <p:cNvSpPr txBox="1"/>
          <p:nvPr/>
        </p:nvSpPr>
        <p:spPr>
          <a:xfrm>
            <a:off x="4269812" y="4026556"/>
            <a:ext cx="1828800" cy="2286000"/>
          </a:xfrm>
          <a:prstGeom prst="rect">
            <a:avLst/>
          </a:prstGeom>
          <a:noFill/>
        </p:spPr>
        <p:txBody>
          <a:bodyPr wrap="square" lIns="91440" tIns="143331" rIns="91440" bIns="143331" rtlCol="0" anchor="t">
            <a:noAutofit/>
          </a:bodyPr>
          <a:lstStyle/>
          <a:p>
            <a:pPr algn="ctr" defTabSz="895601">
              <a:lnSpc>
                <a:spcPct val="90000"/>
              </a:lnSpc>
              <a:spcBef>
                <a:spcPts val="600"/>
              </a:spcBef>
              <a:defRPr/>
            </a:pPr>
            <a:r>
              <a:rPr lang="en-US">
                <a:gradFill>
                  <a:gsLst>
                    <a:gs pos="2917">
                      <a:schemeClr val="tx1"/>
                    </a:gs>
                    <a:gs pos="30000">
                      <a:schemeClr val="tx1"/>
                    </a:gs>
                  </a:gsLst>
                  <a:lin ang="5400000" scaled="0"/>
                </a:gradFill>
                <a:latin typeface="+mj-lt"/>
                <a:cs typeface="Segoe UI" panose="020B0502040204020203" pitchFamily="34" charset="0"/>
              </a:rPr>
              <a:t>Container </a:t>
            </a:r>
            <a:br>
              <a:rPr lang="en-US">
                <a:gradFill>
                  <a:gsLst>
                    <a:gs pos="2917">
                      <a:schemeClr val="tx1"/>
                    </a:gs>
                    <a:gs pos="30000">
                      <a:schemeClr val="tx1"/>
                    </a:gs>
                  </a:gsLst>
                  <a:lin ang="5400000" scaled="0"/>
                </a:gradFill>
                <a:latin typeface="+mj-lt"/>
                <a:cs typeface="Segoe UI" panose="020B0502040204020203" pitchFamily="34" charset="0"/>
              </a:rPr>
            </a:br>
            <a:r>
              <a:rPr lang="en-US">
                <a:gradFill>
                  <a:gsLst>
                    <a:gs pos="2917">
                      <a:schemeClr val="tx1"/>
                    </a:gs>
                    <a:gs pos="30000">
                      <a:schemeClr val="tx1"/>
                    </a:gs>
                  </a:gsLst>
                  <a:lin ang="5400000" scaled="0"/>
                </a:gradFill>
                <a:latin typeface="+mj-lt"/>
                <a:cs typeface="Segoe UI" panose="020B0502040204020203" pitchFamily="34" charset="0"/>
              </a:rPr>
              <a:t>tools</a:t>
            </a:r>
          </a:p>
          <a:p>
            <a:pPr algn="ctr" defTabSz="913950">
              <a:lnSpc>
                <a:spcPct val="90000"/>
              </a:lnSpc>
              <a:spcBef>
                <a:spcPts val="600"/>
              </a:spcBef>
              <a:defRPr/>
            </a:pPr>
            <a:r>
              <a:rPr lang="en-US" sz="1400">
                <a:gradFill>
                  <a:gsLst>
                    <a:gs pos="2917">
                      <a:schemeClr val="tx1"/>
                    </a:gs>
                    <a:gs pos="30000">
                      <a:schemeClr val="tx1"/>
                    </a:gs>
                  </a:gsLst>
                  <a:lin ang="5400000" scaled="0"/>
                </a:gradFill>
                <a:cs typeface="Segoe UI" panose="020B0502040204020203" pitchFamily="34" charset="0"/>
              </a:rPr>
              <a:t>Quickly add </a:t>
            </a:r>
            <a:br>
              <a:rPr lang="en-US" sz="1400">
                <a:gradFill>
                  <a:gsLst>
                    <a:gs pos="2917">
                      <a:schemeClr val="tx1"/>
                    </a:gs>
                    <a:gs pos="30000">
                      <a:schemeClr val="tx1"/>
                    </a:gs>
                  </a:gsLst>
                  <a:lin ang="5400000" scaled="0"/>
                </a:gradFill>
                <a:cs typeface="Segoe UI" panose="020B0502040204020203" pitchFamily="34" charset="0"/>
              </a:rPr>
            </a:br>
            <a:r>
              <a:rPr lang="en-US" sz="1400">
                <a:gradFill>
                  <a:gsLst>
                    <a:gs pos="2917">
                      <a:schemeClr val="tx1"/>
                    </a:gs>
                    <a:gs pos="30000">
                      <a:schemeClr val="tx1"/>
                    </a:gs>
                  </a:gsLst>
                  <a:lin ang="5400000" scaled="0"/>
                </a:gradFill>
                <a:cs typeface="Segoe UI" panose="020B0502040204020203" pitchFamily="34" charset="0"/>
              </a:rPr>
              <a:t>Docker compose and container orchestrator </a:t>
            </a:r>
            <a:br>
              <a:rPr lang="en-US" sz="1400">
                <a:gradFill>
                  <a:gsLst>
                    <a:gs pos="2917">
                      <a:schemeClr val="tx1"/>
                    </a:gs>
                    <a:gs pos="30000">
                      <a:schemeClr val="tx1"/>
                    </a:gs>
                  </a:gsLst>
                  <a:lin ang="5400000" scaled="0"/>
                </a:gradFill>
                <a:cs typeface="Segoe UI" panose="020B0502040204020203" pitchFamily="34" charset="0"/>
              </a:rPr>
            </a:br>
            <a:r>
              <a:rPr lang="en-US" sz="1400">
                <a:gradFill>
                  <a:gsLst>
                    <a:gs pos="2917">
                      <a:schemeClr val="tx1"/>
                    </a:gs>
                    <a:gs pos="30000">
                      <a:schemeClr val="tx1"/>
                    </a:gs>
                  </a:gsLst>
                  <a:lin ang="5400000" scaled="0"/>
                </a:gradFill>
                <a:cs typeface="Segoe UI" panose="020B0502040204020203" pitchFamily="34" charset="0"/>
              </a:rPr>
              <a:t>support to </a:t>
            </a:r>
            <a:br>
              <a:rPr lang="en-US" sz="1400">
                <a:gradFill>
                  <a:gsLst>
                    <a:gs pos="2917">
                      <a:schemeClr val="tx1"/>
                    </a:gs>
                    <a:gs pos="30000">
                      <a:schemeClr val="tx1"/>
                    </a:gs>
                  </a:gsLst>
                  <a:lin ang="5400000" scaled="0"/>
                </a:gradFill>
                <a:cs typeface="Segoe UI" panose="020B0502040204020203" pitchFamily="34" charset="0"/>
              </a:rPr>
            </a:br>
            <a:r>
              <a:rPr lang="en-US" sz="1400">
                <a:gradFill>
                  <a:gsLst>
                    <a:gs pos="2917">
                      <a:schemeClr val="tx1"/>
                    </a:gs>
                    <a:gs pos="30000">
                      <a:schemeClr val="tx1"/>
                    </a:gs>
                  </a:gsLst>
                  <a:lin ang="5400000" scaled="0"/>
                </a:gradFill>
                <a:cs typeface="Segoe UI" panose="020B0502040204020203" pitchFamily="34" charset="0"/>
              </a:rPr>
              <a:t>your apps</a:t>
            </a:r>
          </a:p>
          <a:p>
            <a:pPr marL="0" marR="0" lvl="0" indent="0" algn="ctr" defTabSz="895601" rtl="0" eaLnBrk="1" fontAlgn="auto" latinLnBrk="0" hangingPunct="1">
              <a:lnSpc>
                <a:spcPct val="90000"/>
              </a:lnSpc>
              <a:spcBef>
                <a:spcPts val="600"/>
              </a:spcBef>
              <a:buClrTx/>
              <a:buSzTx/>
              <a:buFontTx/>
              <a:buNone/>
              <a:tabLst/>
              <a:defRPr/>
            </a:pPr>
            <a:endParaRPr kumimoji="0" lang="en-US" sz="1537" b="0" i="0" u="none" strike="noStrike" kern="1200" cap="none" spc="0" normalizeH="0" baseline="0" noProof="0">
              <a:ln>
                <a:noFill/>
              </a:ln>
              <a:gradFill>
                <a:gsLst>
                  <a:gs pos="2917">
                    <a:schemeClr val="tx1"/>
                  </a:gs>
                  <a:gs pos="30000">
                    <a:schemeClr val="tx1"/>
                  </a:gs>
                </a:gsLst>
                <a:lin ang="5400000" scaled="0"/>
              </a:gradFill>
              <a:effectLst/>
              <a:uLnTx/>
              <a:uFillTx/>
              <a:latin typeface="+mj-lt"/>
              <a:ea typeface="+mn-ea"/>
            </a:endParaRPr>
          </a:p>
        </p:txBody>
      </p:sp>
      <p:sp>
        <p:nvSpPr>
          <p:cNvPr id="41" name="TextBox 40">
            <a:extLst>
              <a:ext uri="{FF2B5EF4-FFF2-40B4-BE49-F238E27FC236}">
                <a16:creationId xmlns:a16="http://schemas.microsoft.com/office/drawing/2014/main" id="{FAB2C208-7DD0-498B-A7B3-019A241C3984}"/>
              </a:ext>
            </a:extLst>
          </p:cNvPr>
          <p:cNvSpPr txBox="1"/>
          <p:nvPr/>
        </p:nvSpPr>
        <p:spPr>
          <a:xfrm>
            <a:off x="9778636" y="4026556"/>
            <a:ext cx="1828800" cy="2286000"/>
          </a:xfrm>
          <a:prstGeom prst="rect">
            <a:avLst/>
          </a:prstGeom>
          <a:noFill/>
        </p:spPr>
        <p:txBody>
          <a:bodyPr wrap="square" lIns="91440" tIns="143331" rIns="91440" bIns="143331" rtlCol="0" anchor="t">
            <a:noAutofit/>
          </a:bodyPr>
          <a:lstStyle/>
          <a:p>
            <a:pPr algn="ctr" defTabSz="895601">
              <a:lnSpc>
                <a:spcPct val="90000"/>
              </a:lnSpc>
              <a:spcBef>
                <a:spcPts val="600"/>
              </a:spcBef>
              <a:defRPr/>
            </a:pPr>
            <a:r>
              <a:rPr lang="en-US">
                <a:gradFill>
                  <a:gsLst>
                    <a:gs pos="2917">
                      <a:schemeClr val="tx1"/>
                    </a:gs>
                    <a:gs pos="30000">
                      <a:schemeClr val="tx1"/>
                    </a:gs>
                  </a:gsLst>
                  <a:lin ang="5400000" scaled="0"/>
                </a:gradFill>
                <a:latin typeface="+mj-lt"/>
                <a:cs typeface="Segoe UI" panose="020B0502040204020203" pitchFamily="34" charset="0"/>
              </a:rPr>
              <a:t>Snapshot debugging</a:t>
            </a:r>
          </a:p>
          <a:p>
            <a:pPr algn="ctr" defTabSz="913950">
              <a:lnSpc>
                <a:spcPct val="90000"/>
              </a:lnSpc>
              <a:spcBef>
                <a:spcPts val="600"/>
              </a:spcBef>
              <a:defRPr/>
            </a:pPr>
            <a:r>
              <a:rPr lang="en-US" sz="1400">
                <a:gradFill>
                  <a:gsLst>
                    <a:gs pos="2917">
                      <a:schemeClr val="tx1"/>
                    </a:gs>
                    <a:gs pos="30000">
                      <a:schemeClr val="tx1"/>
                    </a:gs>
                  </a:gsLst>
                  <a:lin ang="5400000" scaled="0"/>
                </a:gradFill>
                <a:cs typeface="Segoe UI" panose="020B0502040204020203" pitchFamily="34" charset="0"/>
              </a:rPr>
              <a:t>Production debugging your cloud apps </a:t>
            </a:r>
            <a:br>
              <a:rPr lang="en-US" sz="1400">
                <a:gradFill>
                  <a:gsLst>
                    <a:gs pos="2917">
                      <a:schemeClr val="tx1"/>
                    </a:gs>
                    <a:gs pos="30000">
                      <a:schemeClr val="tx1"/>
                    </a:gs>
                  </a:gsLst>
                  <a:lin ang="5400000" scaled="0"/>
                </a:gradFill>
                <a:cs typeface="Segoe UI" panose="020B0502040204020203" pitchFamily="34" charset="0"/>
              </a:rPr>
            </a:br>
            <a:r>
              <a:rPr lang="en-US" sz="1400">
                <a:gradFill>
                  <a:gsLst>
                    <a:gs pos="2917">
                      <a:schemeClr val="tx1"/>
                    </a:gs>
                    <a:gs pos="30000">
                      <a:schemeClr val="tx1"/>
                    </a:gs>
                  </a:gsLst>
                  <a:lin ang="5400000" scaled="0"/>
                </a:gradFill>
                <a:cs typeface="Segoe UI" panose="020B0502040204020203" pitchFamily="34" charset="0"/>
              </a:rPr>
              <a:t>has never been </a:t>
            </a:r>
            <a:br>
              <a:rPr lang="en-US" sz="1400">
                <a:gradFill>
                  <a:gsLst>
                    <a:gs pos="2917">
                      <a:schemeClr val="tx1"/>
                    </a:gs>
                    <a:gs pos="30000">
                      <a:schemeClr val="tx1"/>
                    </a:gs>
                  </a:gsLst>
                  <a:lin ang="5400000" scaled="0"/>
                </a:gradFill>
                <a:cs typeface="Segoe UI" panose="020B0502040204020203" pitchFamily="34" charset="0"/>
              </a:rPr>
            </a:br>
            <a:r>
              <a:rPr lang="en-US" sz="1400">
                <a:gradFill>
                  <a:gsLst>
                    <a:gs pos="2917">
                      <a:schemeClr val="tx1"/>
                    </a:gs>
                    <a:gs pos="30000">
                      <a:schemeClr val="tx1"/>
                    </a:gs>
                  </a:gsLst>
                  <a:lin ang="5400000" scaled="0"/>
                </a:gradFill>
                <a:cs typeface="Segoe UI" panose="020B0502040204020203" pitchFamily="34" charset="0"/>
              </a:rPr>
              <a:t>so simple</a:t>
            </a:r>
          </a:p>
        </p:txBody>
      </p:sp>
      <p:sp>
        <p:nvSpPr>
          <p:cNvPr id="42" name="TextBox 41">
            <a:extLst>
              <a:ext uri="{FF2B5EF4-FFF2-40B4-BE49-F238E27FC236}">
                <a16:creationId xmlns:a16="http://schemas.microsoft.com/office/drawing/2014/main" id="{007AEA8F-7422-4814-A8D6-FD4DFBF74FFB}"/>
              </a:ext>
            </a:extLst>
          </p:cNvPr>
          <p:cNvSpPr txBox="1"/>
          <p:nvPr/>
        </p:nvSpPr>
        <p:spPr>
          <a:xfrm>
            <a:off x="7942360" y="4026556"/>
            <a:ext cx="1828800" cy="2286000"/>
          </a:xfrm>
          <a:prstGeom prst="rect">
            <a:avLst/>
          </a:prstGeom>
          <a:noFill/>
        </p:spPr>
        <p:txBody>
          <a:bodyPr wrap="square" lIns="91440" tIns="143331" rIns="91440" bIns="143331" rtlCol="0" anchor="t">
            <a:noAutofit/>
          </a:bodyPr>
          <a:lstStyle/>
          <a:p>
            <a:pPr algn="ctr" defTabSz="895601">
              <a:lnSpc>
                <a:spcPct val="90000"/>
              </a:lnSpc>
              <a:spcBef>
                <a:spcPts val="600"/>
              </a:spcBef>
              <a:defRPr/>
            </a:pPr>
            <a:r>
              <a:rPr lang="en-US">
                <a:gradFill>
                  <a:gsLst>
                    <a:gs pos="2917">
                      <a:schemeClr val="tx1"/>
                    </a:gs>
                    <a:gs pos="30000">
                      <a:schemeClr val="tx1"/>
                    </a:gs>
                  </a:gsLst>
                  <a:lin ang="5400000" scaled="0"/>
                </a:gradFill>
                <a:latin typeface="+mj-lt"/>
                <a:cs typeface="Segoe UI" panose="020B0502040204020203" pitchFamily="34" charset="0"/>
              </a:rPr>
              <a:t>Azure </a:t>
            </a:r>
            <a:br>
              <a:rPr lang="en-US">
                <a:gradFill>
                  <a:gsLst>
                    <a:gs pos="2917">
                      <a:schemeClr val="tx1"/>
                    </a:gs>
                    <a:gs pos="30000">
                      <a:schemeClr val="tx1"/>
                    </a:gs>
                  </a:gsLst>
                  <a:lin ang="5400000" scaled="0"/>
                </a:gradFill>
                <a:latin typeface="+mj-lt"/>
                <a:cs typeface="Segoe UI" panose="020B0502040204020203" pitchFamily="34" charset="0"/>
              </a:rPr>
            </a:br>
            <a:r>
              <a:rPr lang="en-US">
                <a:gradFill>
                  <a:gsLst>
                    <a:gs pos="2917">
                      <a:schemeClr val="tx1"/>
                    </a:gs>
                    <a:gs pos="30000">
                      <a:schemeClr val="tx1"/>
                    </a:gs>
                  </a:gsLst>
                  <a:lin ang="5400000" scaled="0"/>
                </a:gradFill>
                <a:latin typeface="+mj-lt"/>
                <a:cs typeface="Segoe UI" panose="020B0502040204020203" pitchFamily="34" charset="0"/>
              </a:rPr>
              <a:t>functions</a:t>
            </a:r>
          </a:p>
          <a:p>
            <a:pPr algn="ctr" defTabSz="913950">
              <a:lnSpc>
                <a:spcPct val="90000"/>
              </a:lnSpc>
              <a:spcBef>
                <a:spcPts val="600"/>
              </a:spcBef>
              <a:defRPr/>
            </a:pPr>
            <a:r>
              <a:rPr lang="en-US" sz="1400">
                <a:gradFill>
                  <a:gsLst>
                    <a:gs pos="2917">
                      <a:schemeClr val="tx1"/>
                    </a:gs>
                    <a:gs pos="30000">
                      <a:schemeClr val="tx1"/>
                    </a:gs>
                  </a:gsLst>
                  <a:lin ang="5400000" scaled="0"/>
                </a:gradFill>
                <a:cs typeface="Segoe UI" panose="020B0502040204020203" pitchFamily="34" charset="0"/>
              </a:rPr>
              <a:t>Get started quickly with serverless using templates and tools for development and debugging</a:t>
            </a:r>
          </a:p>
        </p:txBody>
      </p:sp>
      <p:pic>
        <p:nvPicPr>
          <p:cNvPr id="61" name="Picture 60">
            <a:extLst>
              <a:ext uri="{FF2B5EF4-FFF2-40B4-BE49-F238E27FC236}">
                <a16:creationId xmlns:a16="http://schemas.microsoft.com/office/drawing/2014/main" id="{FDFF26AD-174E-47B1-8988-AABBB1AC61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4978" y="2797999"/>
            <a:ext cx="1645920" cy="1002045"/>
          </a:xfrm>
          <a:prstGeom prst="rect">
            <a:avLst/>
          </a:prstGeom>
        </p:spPr>
      </p:pic>
      <p:pic>
        <p:nvPicPr>
          <p:cNvPr id="62" name="Picture 61">
            <a:extLst>
              <a:ext uri="{FF2B5EF4-FFF2-40B4-BE49-F238E27FC236}">
                <a16:creationId xmlns:a16="http://schemas.microsoft.com/office/drawing/2014/main" id="{B88A77A3-BB0E-42F1-9768-3CC561452A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704" y="2289925"/>
            <a:ext cx="1645920" cy="1510119"/>
          </a:xfrm>
          <a:prstGeom prst="rect">
            <a:avLst/>
          </a:prstGeom>
        </p:spPr>
      </p:pic>
      <p:pic>
        <p:nvPicPr>
          <p:cNvPr id="63" name="Picture 62">
            <a:extLst>
              <a:ext uri="{FF2B5EF4-FFF2-40B4-BE49-F238E27FC236}">
                <a16:creationId xmlns:a16="http://schemas.microsoft.com/office/drawing/2014/main" id="{CB8F257A-0F49-44A9-87EA-95809D5CD9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7526" y="2565007"/>
            <a:ext cx="1645920" cy="1235037"/>
          </a:xfrm>
          <a:prstGeom prst="rect">
            <a:avLst/>
          </a:prstGeom>
        </p:spPr>
      </p:pic>
      <p:pic>
        <p:nvPicPr>
          <p:cNvPr id="64" name="Picture 63">
            <a:extLst>
              <a:ext uri="{FF2B5EF4-FFF2-40B4-BE49-F238E27FC236}">
                <a16:creationId xmlns:a16="http://schemas.microsoft.com/office/drawing/2014/main" id="{90B1D69D-7AFE-47AE-AFC8-EA2B5107BA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70076" y="2371454"/>
            <a:ext cx="1645920" cy="1428590"/>
          </a:xfrm>
          <a:prstGeom prst="rect">
            <a:avLst/>
          </a:prstGeom>
        </p:spPr>
      </p:pic>
      <p:pic>
        <p:nvPicPr>
          <p:cNvPr id="66" name="Picture 65">
            <a:extLst>
              <a:ext uri="{FF2B5EF4-FFF2-40B4-BE49-F238E27FC236}">
                <a16:creationId xmlns:a16="http://schemas.microsoft.com/office/drawing/2014/main" id="{F4F71EDC-003A-458D-B95B-62D550E5D9AC}"/>
              </a:ext>
            </a:extLst>
          </p:cNvPr>
          <p:cNvPicPr>
            <a:picLocks noChangeAspect="1"/>
          </p:cNvPicPr>
          <p:nvPr/>
        </p:nvPicPr>
        <p:blipFill>
          <a:blip r:embed="rId8"/>
          <a:stretch>
            <a:fillRect/>
          </a:stretch>
        </p:blipFill>
        <p:spPr>
          <a:xfrm>
            <a:off x="4361252" y="2470158"/>
            <a:ext cx="1645920" cy="1329886"/>
          </a:xfrm>
          <a:prstGeom prst="rect">
            <a:avLst/>
          </a:prstGeom>
        </p:spPr>
      </p:pic>
      <p:pic>
        <p:nvPicPr>
          <p:cNvPr id="67" name="Picture 66">
            <a:extLst>
              <a:ext uri="{FF2B5EF4-FFF2-40B4-BE49-F238E27FC236}">
                <a16:creationId xmlns:a16="http://schemas.microsoft.com/office/drawing/2014/main" id="{8A957AAA-96A4-4394-859E-A5A680A86953}"/>
              </a:ext>
            </a:extLst>
          </p:cNvPr>
          <p:cNvPicPr>
            <a:picLocks noChangeAspect="1"/>
          </p:cNvPicPr>
          <p:nvPr/>
        </p:nvPicPr>
        <p:blipFill>
          <a:blip r:embed="rId9"/>
          <a:stretch>
            <a:fillRect/>
          </a:stretch>
        </p:blipFill>
        <p:spPr>
          <a:xfrm>
            <a:off x="8033800" y="2655437"/>
            <a:ext cx="1645920" cy="1144607"/>
          </a:xfrm>
          <a:prstGeom prst="rect">
            <a:avLst/>
          </a:prstGeom>
        </p:spPr>
      </p:pic>
    </p:spTree>
    <p:extLst>
      <p:ext uri="{BB962C8B-B14F-4D97-AF65-F5344CB8AC3E}">
        <p14:creationId xmlns:p14="http://schemas.microsoft.com/office/powerpoint/2010/main" val="30854721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p:cTn id="7" dur="500" fill="hold"/>
                                        <p:tgtEl>
                                          <p:spTgt spid="61"/>
                                        </p:tgtEl>
                                        <p:attrNameLst>
                                          <p:attrName>ppt_w</p:attrName>
                                        </p:attrNameLst>
                                      </p:cBhvr>
                                      <p:tavLst>
                                        <p:tav tm="0">
                                          <p:val>
                                            <p:fltVal val="0"/>
                                          </p:val>
                                        </p:tav>
                                        <p:tav tm="100000">
                                          <p:val>
                                            <p:strVal val="#ppt_w"/>
                                          </p:val>
                                        </p:tav>
                                      </p:tavLst>
                                    </p:anim>
                                    <p:anim calcmode="lin" valueType="num">
                                      <p:cBhvr>
                                        <p:cTn id="8" dur="500" fill="hold"/>
                                        <p:tgtEl>
                                          <p:spTgt spid="61"/>
                                        </p:tgtEl>
                                        <p:attrNameLst>
                                          <p:attrName>ppt_h</p:attrName>
                                        </p:attrNameLst>
                                      </p:cBhvr>
                                      <p:tavLst>
                                        <p:tav tm="0">
                                          <p:val>
                                            <p:fltVal val="0"/>
                                          </p:val>
                                        </p:tav>
                                        <p:tav tm="100000">
                                          <p:val>
                                            <p:strVal val="#ppt_h"/>
                                          </p:val>
                                        </p:tav>
                                      </p:tavLst>
                                    </p:anim>
                                    <p:animEffect transition="in" filter="fade">
                                      <p:cBhvr>
                                        <p:cTn id="9" dur="500"/>
                                        <p:tgtEl>
                                          <p:spTgt spid="61"/>
                                        </p:tgtEl>
                                      </p:cBhvr>
                                    </p:animEffect>
                                  </p:childTnLst>
                                </p:cTn>
                              </p:par>
                              <p:par>
                                <p:cTn id="10" presetID="53" presetClass="entr" presetSubtype="16" fill="hold" nodeType="with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p:cTn id="12" dur="500" fill="hold"/>
                                        <p:tgtEl>
                                          <p:spTgt spid="62"/>
                                        </p:tgtEl>
                                        <p:attrNameLst>
                                          <p:attrName>ppt_w</p:attrName>
                                        </p:attrNameLst>
                                      </p:cBhvr>
                                      <p:tavLst>
                                        <p:tav tm="0">
                                          <p:val>
                                            <p:fltVal val="0"/>
                                          </p:val>
                                        </p:tav>
                                        <p:tav tm="100000">
                                          <p:val>
                                            <p:strVal val="#ppt_w"/>
                                          </p:val>
                                        </p:tav>
                                      </p:tavLst>
                                    </p:anim>
                                    <p:anim calcmode="lin" valueType="num">
                                      <p:cBhvr>
                                        <p:cTn id="13" dur="500" fill="hold"/>
                                        <p:tgtEl>
                                          <p:spTgt spid="62"/>
                                        </p:tgtEl>
                                        <p:attrNameLst>
                                          <p:attrName>ppt_h</p:attrName>
                                        </p:attrNameLst>
                                      </p:cBhvr>
                                      <p:tavLst>
                                        <p:tav tm="0">
                                          <p:val>
                                            <p:fltVal val="0"/>
                                          </p:val>
                                        </p:tav>
                                        <p:tav tm="100000">
                                          <p:val>
                                            <p:strVal val="#ppt_h"/>
                                          </p:val>
                                        </p:tav>
                                      </p:tavLst>
                                    </p:anim>
                                    <p:animEffect transition="in" filter="fade">
                                      <p:cBhvr>
                                        <p:cTn id="14" dur="500"/>
                                        <p:tgtEl>
                                          <p:spTgt spid="62"/>
                                        </p:tgtEl>
                                      </p:cBhvr>
                                    </p:animEffect>
                                  </p:childTnLst>
                                </p:cTn>
                              </p:par>
                              <p:par>
                                <p:cTn id="15" presetID="53" presetClass="entr" presetSubtype="16"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anim calcmode="lin" valueType="num">
                                      <p:cBhvr>
                                        <p:cTn id="17" dur="500" fill="hold"/>
                                        <p:tgtEl>
                                          <p:spTgt spid="66"/>
                                        </p:tgtEl>
                                        <p:attrNameLst>
                                          <p:attrName>ppt_w</p:attrName>
                                        </p:attrNameLst>
                                      </p:cBhvr>
                                      <p:tavLst>
                                        <p:tav tm="0">
                                          <p:val>
                                            <p:fltVal val="0"/>
                                          </p:val>
                                        </p:tav>
                                        <p:tav tm="100000">
                                          <p:val>
                                            <p:strVal val="#ppt_w"/>
                                          </p:val>
                                        </p:tav>
                                      </p:tavLst>
                                    </p:anim>
                                    <p:anim calcmode="lin" valueType="num">
                                      <p:cBhvr>
                                        <p:cTn id="18" dur="500" fill="hold"/>
                                        <p:tgtEl>
                                          <p:spTgt spid="66"/>
                                        </p:tgtEl>
                                        <p:attrNameLst>
                                          <p:attrName>ppt_h</p:attrName>
                                        </p:attrNameLst>
                                      </p:cBhvr>
                                      <p:tavLst>
                                        <p:tav tm="0">
                                          <p:val>
                                            <p:fltVal val="0"/>
                                          </p:val>
                                        </p:tav>
                                        <p:tav tm="100000">
                                          <p:val>
                                            <p:strVal val="#ppt_h"/>
                                          </p:val>
                                        </p:tav>
                                      </p:tavLst>
                                    </p:anim>
                                    <p:animEffect transition="in" filter="fade">
                                      <p:cBhvr>
                                        <p:cTn id="19" dur="500"/>
                                        <p:tgtEl>
                                          <p:spTgt spid="66"/>
                                        </p:tgtEl>
                                      </p:cBhvr>
                                    </p:animEffect>
                                  </p:childTnLst>
                                </p:cTn>
                              </p:par>
                              <p:par>
                                <p:cTn id="20" presetID="53" presetClass="entr" presetSubtype="16" fill="hold" nodeType="withEffect">
                                  <p:stCondLst>
                                    <p:cond delay="0"/>
                                  </p:stCondLst>
                                  <p:childTnLst>
                                    <p:set>
                                      <p:cBhvr>
                                        <p:cTn id="21" dur="1" fill="hold">
                                          <p:stCondLst>
                                            <p:cond delay="0"/>
                                          </p:stCondLst>
                                        </p:cTn>
                                        <p:tgtEl>
                                          <p:spTgt spid="63"/>
                                        </p:tgtEl>
                                        <p:attrNameLst>
                                          <p:attrName>style.visibility</p:attrName>
                                        </p:attrNameLst>
                                      </p:cBhvr>
                                      <p:to>
                                        <p:strVal val="visible"/>
                                      </p:to>
                                    </p:set>
                                    <p:anim calcmode="lin" valueType="num">
                                      <p:cBhvr>
                                        <p:cTn id="22" dur="500" fill="hold"/>
                                        <p:tgtEl>
                                          <p:spTgt spid="63"/>
                                        </p:tgtEl>
                                        <p:attrNameLst>
                                          <p:attrName>ppt_w</p:attrName>
                                        </p:attrNameLst>
                                      </p:cBhvr>
                                      <p:tavLst>
                                        <p:tav tm="0">
                                          <p:val>
                                            <p:fltVal val="0"/>
                                          </p:val>
                                        </p:tav>
                                        <p:tav tm="100000">
                                          <p:val>
                                            <p:strVal val="#ppt_w"/>
                                          </p:val>
                                        </p:tav>
                                      </p:tavLst>
                                    </p:anim>
                                    <p:anim calcmode="lin" valueType="num">
                                      <p:cBhvr>
                                        <p:cTn id="23" dur="500" fill="hold"/>
                                        <p:tgtEl>
                                          <p:spTgt spid="63"/>
                                        </p:tgtEl>
                                        <p:attrNameLst>
                                          <p:attrName>ppt_h</p:attrName>
                                        </p:attrNameLst>
                                      </p:cBhvr>
                                      <p:tavLst>
                                        <p:tav tm="0">
                                          <p:val>
                                            <p:fltVal val="0"/>
                                          </p:val>
                                        </p:tav>
                                        <p:tav tm="100000">
                                          <p:val>
                                            <p:strVal val="#ppt_h"/>
                                          </p:val>
                                        </p:tav>
                                      </p:tavLst>
                                    </p:anim>
                                    <p:animEffect transition="in" filter="fade">
                                      <p:cBhvr>
                                        <p:cTn id="24" dur="500"/>
                                        <p:tgtEl>
                                          <p:spTgt spid="63"/>
                                        </p:tgtEl>
                                      </p:cBhvr>
                                    </p:animEffect>
                                  </p:childTnLst>
                                </p:cTn>
                              </p:par>
                              <p:par>
                                <p:cTn id="25" presetID="53" presetClass="entr" presetSubtype="16" fill="hold" nodeType="withEffect">
                                  <p:stCondLst>
                                    <p:cond delay="0"/>
                                  </p:stCondLst>
                                  <p:childTnLst>
                                    <p:set>
                                      <p:cBhvr>
                                        <p:cTn id="26" dur="1" fill="hold">
                                          <p:stCondLst>
                                            <p:cond delay="0"/>
                                          </p:stCondLst>
                                        </p:cTn>
                                        <p:tgtEl>
                                          <p:spTgt spid="67"/>
                                        </p:tgtEl>
                                        <p:attrNameLst>
                                          <p:attrName>style.visibility</p:attrName>
                                        </p:attrNameLst>
                                      </p:cBhvr>
                                      <p:to>
                                        <p:strVal val="visible"/>
                                      </p:to>
                                    </p:set>
                                    <p:anim calcmode="lin" valueType="num">
                                      <p:cBhvr>
                                        <p:cTn id="27" dur="500" fill="hold"/>
                                        <p:tgtEl>
                                          <p:spTgt spid="67"/>
                                        </p:tgtEl>
                                        <p:attrNameLst>
                                          <p:attrName>ppt_w</p:attrName>
                                        </p:attrNameLst>
                                      </p:cBhvr>
                                      <p:tavLst>
                                        <p:tav tm="0">
                                          <p:val>
                                            <p:fltVal val="0"/>
                                          </p:val>
                                        </p:tav>
                                        <p:tav tm="100000">
                                          <p:val>
                                            <p:strVal val="#ppt_w"/>
                                          </p:val>
                                        </p:tav>
                                      </p:tavLst>
                                    </p:anim>
                                    <p:anim calcmode="lin" valueType="num">
                                      <p:cBhvr>
                                        <p:cTn id="28" dur="500" fill="hold"/>
                                        <p:tgtEl>
                                          <p:spTgt spid="67"/>
                                        </p:tgtEl>
                                        <p:attrNameLst>
                                          <p:attrName>ppt_h</p:attrName>
                                        </p:attrNameLst>
                                      </p:cBhvr>
                                      <p:tavLst>
                                        <p:tav tm="0">
                                          <p:val>
                                            <p:fltVal val="0"/>
                                          </p:val>
                                        </p:tav>
                                        <p:tav tm="100000">
                                          <p:val>
                                            <p:strVal val="#ppt_h"/>
                                          </p:val>
                                        </p:tav>
                                      </p:tavLst>
                                    </p:anim>
                                    <p:animEffect transition="in" filter="fade">
                                      <p:cBhvr>
                                        <p:cTn id="29" dur="500"/>
                                        <p:tgtEl>
                                          <p:spTgt spid="67"/>
                                        </p:tgtEl>
                                      </p:cBhvr>
                                    </p:animEffect>
                                  </p:childTnLst>
                                </p:cTn>
                              </p:par>
                              <p:par>
                                <p:cTn id="30" presetID="53" presetClass="entr" presetSubtype="16" fill="hold" nodeType="withEffect">
                                  <p:stCondLst>
                                    <p:cond delay="0"/>
                                  </p:stCondLst>
                                  <p:childTnLst>
                                    <p:set>
                                      <p:cBhvr>
                                        <p:cTn id="31" dur="1" fill="hold">
                                          <p:stCondLst>
                                            <p:cond delay="0"/>
                                          </p:stCondLst>
                                        </p:cTn>
                                        <p:tgtEl>
                                          <p:spTgt spid="64"/>
                                        </p:tgtEl>
                                        <p:attrNameLst>
                                          <p:attrName>style.visibility</p:attrName>
                                        </p:attrNameLst>
                                      </p:cBhvr>
                                      <p:to>
                                        <p:strVal val="visible"/>
                                      </p:to>
                                    </p:set>
                                    <p:anim calcmode="lin" valueType="num">
                                      <p:cBhvr>
                                        <p:cTn id="32" dur="500" fill="hold"/>
                                        <p:tgtEl>
                                          <p:spTgt spid="64"/>
                                        </p:tgtEl>
                                        <p:attrNameLst>
                                          <p:attrName>ppt_w</p:attrName>
                                        </p:attrNameLst>
                                      </p:cBhvr>
                                      <p:tavLst>
                                        <p:tav tm="0">
                                          <p:val>
                                            <p:fltVal val="0"/>
                                          </p:val>
                                        </p:tav>
                                        <p:tav tm="100000">
                                          <p:val>
                                            <p:strVal val="#ppt_w"/>
                                          </p:val>
                                        </p:tav>
                                      </p:tavLst>
                                    </p:anim>
                                    <p:anim calcmode="lin" valueType="num">
                                      <p:cBhvr>
                                        <p:cTn id="33" dur="500" fill="hold"/>
                                        <p:tgtEl>
                                          <p:spTgt spid="64"/>
                                        </p:tgtEl>
                                        <p:attrNameLst>
                                          <p:attrName>ppt_h</p:attrName>
                                        </p:attrNameLst>
                                      </p:cBhvr>
                                      <p:tavLst>
                                        <p:tav tm="0">
                                          <p:val>
                                            <p:fltVal val="0"/>
                                          </p:val>
                                        </p:tav>
                                        <p:tav tm="100000">
                                          <p:val>
                                            <p:strVal val="#ppt_h"/>
                                          </p:val>
                                        </p:tav>
                                      </p:tavLst>
                                    </p:anim>
                                    <p:animEffect transition="in" filter="fade">
                                      <p:cBhvr>
                                        <p:cTn id="34" dur="500"/>
                                        <p:tgtEl>
                                          <p:spTgt spid="64"/>
                                        </p:tgtEl>
                                      </p:cBhvr>
                                    </p:animEffect>
                                  </p:childTnLst>
                                </p:cTn>
                              </p:par>
                            </p:childTnLst>
                          </p:cTn>
                        </p:par>
                        <p:par>
                          <p:cTn id="35" fill="hold">
                            <p:stCondLst>
                              <p:cond delay="500"/>
                            </p:stCondLst>
                            <p:childTnLst>
                              <p:par>
                                <p:cTn id="36" presetID="42" presetClass="entr" presetSubtype="0" fill="hold" grpId="0" nodeType="after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anim calcmode="lin" valueType="num">
                                      <p:cBhvr>
                                        <p:cTn id="39" dur="500" fill="hold"/>
                                        <p:tgtEl>
                                          <p:spTgt spid="37"/>
                                        </p:tgtEl>
                                        <p:attrNameLst>
                                          <p:attrName>ppt_x</p:attrName>
                                        </p:attrNameLst>
                                      </p:cBhvr>
                                      <p:tavLst>
                                        <p:tav tm="0">
                                          <p:val>
                                            <p:strVal val="#ppt_x"/>
                                          </p:val>
                                        </p:tav>
                                        <p:tav tm="100000">
                                          <p:val>
                                            <p:strVal val="#ppt_x"/>
                                          </p:val>
                                        </p:tav>
                                      </p:tavLst>
                                    </p:anim>
                                    <p:anim calcmode="lin" valueType="num">
                                      <p:cBhvr>
                                        <p:cTn id="40" dur="500" fill="hold"/>
                                        <p:tgtEl>
                                          <p:spTgt spid="37"/>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anim calcmode="lin" valueType="num">
                                      <p:cBhvr>
                                        <p:cTn id="44" dur="500" fill="hold"/>
                                        <p:tgtEl>
                                          <p:spTgt spid="38"/>
                                        </p:tgtEl>
                                        <p:attrNameLst>
                                          <p:attrName>ppt_x</p:attrName>
                                        </p:attrNameLst>
                                      </p:cBhvr>
                                      <p:tavLst>
                                        <p:tav tm="0">
                                          <p:val>
                                            <p:strVal val="#ppt_x"/>
                                          </p:val>
                                        </p:tav>
                                        <p:tav tm="100000">
                                          <p:val>
                                            <p:strVal val="#ppt_x"/>
                                          </p:val>
                                        </p:tav>
                                      </p:tavLst>
                                    </p:anim>
                                    <p:anim calcmode="lin" valueType="num">
                                      <p:cBhvr>
                                        <p:cTn id="45" dur="500" fill="hold"/>
                                        <p:tgtEl>
                                          <p:spTgt spid="38"/>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fade">
                                      <p:cBhvr>
                                        <p:cTn id="48" dur="500"/>
                                        <p:tgtEl>
                                          <p:spTgt spid="40"/>
                                        </p:tgtEl>
                                      </p:cBhvr>
                                    </p:animEffect>
                                    <p:anim calcmode="lin" valueType="num">
                                      <p:cBhvr>
                                        <p:cTn id="49" dur="500" fill="hold"/>
                                        <p:tgtEl>
                                          <p:spTgt spid="40"/>
                                        </p:tgtEl>
                                        <p:attrNameLst>
                                          <p:attrName>ppt_x</p:attrName>
                                        </p:attrNameLst>
                                      </p:cBhvr>
                                      <p:tavLst>
                                        <p:tav tm="0">
                                          <p:val>
                                            <p:strVal val="#ppt_x"/>
                                          </p:val>
                                        </p:tav>
                                        <p:tav tm="100000">
                                          <p:val>
                                            <p:strVal val="#ppt_x"/>
                                          </p:val>
                                        </p:tav>
                                      </p:tavLst>
                                    </p:anim>
                                    <p:anim calcmode="lin" valueType="num">
                                      <p:cBhvr>
                                        <p:cTn id="50" dur="500" fill="hold"/>
                                        <p:tgtEl>
                                          <p:spTgt spid="40"/>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anim calcmode="lin" valueType="num">
                                      <p:cBhvr>
                                        <p:cTn id="54" dur="500" fill="hold"/>
                                        <p:tgtEl>
                                          <p:spTgt spid="39"/>
                                        </p:tgtEl>
                                        <p:attrNameLst>
                                          <p:attrName>ppt_x</p:attrName>
                                        </p:attrNameLst>
                                      </p:cBhvr>
                                      <p:tavLst>
                                        <p:tav tm="0">
                                          <p:val>
                                            <p:strVal val="#ppt_x"/>
                                          </p:val>
                                        </p:tav>
                                        <p:tav tm="100000">
                                          <p:val>
                                            <p:strVal val="#ppt_x"/>
                                          </p:val>
                                        </p:tav>
                                      </p:tavLst>
                                    </p:anim>
                                    <p:anim calcmode="lin" valueType="num">
                                      <p:cBhvr>
                                        <p:cTn id="55" dur="500" fill="hold"/>
                                        <p:tgtEl>
                                          <p:spTgt spid="39"/>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fade">
                                      <p:cBhvr>
                                        <p:cTn id="58" dur="500"/>
                                        <p:tgtEl>
                                          <p:spTgt spid="42"/>
                                        </p:tgtEl>
                                      </p:cBhvr>
                                    </p:animEffect>
                                    <p:anim calcmode="lin" valueType="num">
                                      <p:cBhvr>
                                        <p:cTn id="59" dur="500" fill="hold"/>
                                        <p:tgtEl>
                                          <p:spTgt spid="42"/>
                                        </p:tgtEl>
                                        <p:attrNameLst>
                                          <p:attrName>ppt_x</p:attrName>
                                        </p:attrNameLst>
                                      </p:cBhvr>
                                      <p:tavLst>
                                        <p:tav tm="0">
                                          <p:val>
                                            <p:strVal val="#ppt_x"/>
                                          </p:val>
                                        </p:tav>
                                        <p:tav tm="100000">
                                          <p:val>
                                            <p:strVal val="#ppt_x"/>
                                          </p:val>
                                        </p:tav>
                                      </p:tavLst>
                                    </p:anim>
                                    <p:anim calcmode="lin" valueType="num">
                                      <p:cBhvr>
                                        <p:cTn id="60" dur="500" fill="hold"/>
                                        <p:tgtEl>
                                          <p:spTgt spid="42"/>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anim calcmode="lin" valueType="num">
                                      <p:cBhvr>
                                        <p:cTn id="64" dur="500" fill="hold"/>
                                        <p:tgtEl>
                                          <p:spTgt spid="41"/>
                                        </p:tgtEl>
                                        <p:attrNameLst>
                                          <p:attrName>ppt_x</p:attrName>
                                        </p:attrNameLst>
                                      </p:cBhvr>
                                      <p:tavLst>
                                        <p:tav tm="0">
                                          <p:val>
                                            <p:strVal val="#ppt_x"/>
                                          </p:val>
                                        </p:tav>
                                        <p:tav tm="100000">
                                          <p:val>
                                            <p:strVal val="#ppt_x"/>
                                          </p:val>
                                        </p:tav>
                                      </p:tavLst>
                                    </p:anim>
                                    <p:anim calcmode="lin" valueType="num">
                                      <p:cBhvr>
                                        <p:cTn id="65" dur="500" fill="hold"/>
                                        <p:tgtEl>
                                          <p:spTgt spid="41"/>
                                        </p:tgtEl>
                                        <p:attrNameLst>
                                          <p:attrName>ppt_y</p:attrName>
                                        </p:attrNameLst>
                                      </p:cBhvr>
                                      <p:tavLst>
                                        <p:tav tm="0">
                                          <p:val>
                                            <p:strVal val="#ppt_y+.1"/>
                                          </p:val>
                                        </p:tav>
                                        <p:tav tm="100000">
                                          <p:val>
                                            <p:strVal val="#ppt_y"/>
                                          </p:val>
                                        </p:tav>
                                      </p:tavLst>
                                    </p:anim>
                                  </p:childTnLst>
                                </p:cTn>
                              </p:par>
                            </p:childTnLst>
                          </p:cTn>
                        </p:par>
                        <p:par>
                          <p:cTn id="66" fill="hold">
                            <p:stCondLst>
                              <p:cond delay="1000"/>
                            </p:stCondLst>
                            <p:childTnLst>
                              <p:par>
                                <p:cTn id="67" presetID="42" presetClass="path" presetSubtype="0" accel="50000" decel="50000" fill="hold" grpId="0" nodeType="afterEffect">
                                  <p:stCondLst>
                                    <p:cond delay="0"/>
                                  </p:stCondLst>
                                  <p:childTnLst>
                                    <p:animMotion origin="layout" path="M -6.25E-7 -2.59259E-6 L 0.03294 0.00116 " pathEditMode="relative" rAng="0" ptsTypes="AA">
                                      <p:cBhvr>
                                        <p:cTn id="68" dur="2000" fill="hold"/>
                                        <p:tgtEl>
                                          <p:spTgt spid="12"/>
                                        </p:tgtEl>
                                        <p:attrNameLst>
                                          <p:attrName>ppt_x</p:attrName>
                                          <p:attrName>ppt_y</p:attrName>
                                        </p:attrNameLst>
                                      </p:cBhvr>
                                      <p:rCtr x="1641" y="46"/>
                                    </p:animMotion>
                                  </p:childTnLst>
                                </p:cTn>
                              </p:par>
                              <p:par>
                                <p:cTn id="69" presetID="42" presetClass="path" presetSubtype="0" accel="50000" decel="50000" fill="hold" grpId="0" nodeType="withEffect">
                                  <p:stCondLst>
                                    <p:cond delay="0"/>
                                  </p:stCondLst>
                                  <p:childTnLst>
                                    <p:animMotion origin="layout" path="M -6.25E-7 -2.59259E-6 L -0.0332 0.00116 " pathEditMode="relative" rAng="0" ptsTypes="AA">
                                      <p:cBhvr>
                                        <p:cTn id="70" dur="2000" fill="hold"/>
                                        <p:tgtEl>
                                          <p:spTgt spid="7"/>
                                        </p:tgtEl>
                                        <p:attrNameLst>
                                          <p:attrName>ppt_x</p:attrName>
                                          <p:attrName>ppt_y</p:attrName>
                                        </p:attrNameLst>
                                      </p:cBhvr>
                                      <p:rCtr x="-1667" y="46"/>
                                    </p:animMotion>
                                  </p:childTnLst>
                                </p:cTn>
                              </p:par>
                            </p:childTnLst>
                          </p:cTn>
                        </p:par>
                        <p:par>
                          <p:cTn id="71" fill="hold">
                            <p:stCondLst>
                              <p:cond delay="3000"/>
                            </p:stCondLst>
                            <p:childTnLst>
                              <p:par>
                                <p:cTn id="72" presetID="10" presetClass="entr" presetSubtype="0" fill="hold" grpId="0" nodeType="after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fade">
                                      <p:cBhvr>
                                        <p:cTn id="7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3" grpId="0"/>
      <p:bldP spid="37" grpId="0"/>
      <p:bldP spid="38" grpId="0"/>
      <p:bldP spid="39" grpId="0"/>
      <p:bldP spid="40" grpId="0"/>
      <p:bldP spid="41" grpId="0"/>
      <p:bldP spid="4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0ACC777-1EE1-4211-ACB1-2F34E0D03F21}"/>
              </a:ext>
            </a:extLst>
          </p:cNvPr>
          <p:cNvGrpSpPr/>
          <p:nvPr/>
        </p:nvGrpSpPr>
        <p:grpSpPr>
          <a:xfrm>
            <a:off x="3581400" y="-500539"/>
            <a:ext cx="9906000" cy="7444435"/>
            <a:chOff x="3581400" y="-500539"/>
            <a:chExt cx="9906000" cy="7444435"/>
          </a:xfrm>
        </p:grpSpPr>
        <p:pic>
          <p:nvPicPr>
            <p:cNvPr id="4" name="Picture 3">
              <a:extLst>
                <a:ext uri="{FF2B5EF4-FFF2-40B4-BE49-F238E27FC236}">
                  <a16:creationId xmlns:a16="http://schemas.microsoft.com/office/drawing/2014/main" id="{661238C1-5052-4789-9625-BFAAFE84EAA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5151"/>
            <a:stretch/>
          </p:blipFill>
          <p:spPr>
            <a:xfrm>
              <a:off x="3581400" y="-500539"/>
              <a:ext cx="9906000" cy="7444435"/>
            </a:xfrm>
            <a:prstGeom prst="rect">
              <a:avLst/>
            </a:prstGeom>
          </p:spPr>
        </p:pic>
        <p:sp>
          <p:nvSpPr>
            <p:cNvPr id="5" name="Rectangle 4">
              <a:extLst>
                <a:ext uri="{FF2B5EF4-FFF2-40B4-BE49-F238E27FC236}">
                  <a16:creationId xmlns:a16="http://schemas.microsoft.com/office/drawing/2014/main" id="{C8393DDC-3B3B-4539-93C5-50B9292DFC1B}"/>
                </a:ext>
              </a:extLst>
            </p:cNvPr>
            <p:cNvSpPr/>
            <p:nvPr/>
          </p:nvSpPr>
          <p:spPr bwMode="auto">
            <a:xfrm>
              <a:off x="5880100" y="839893"/>
              <a:ext cx="6440593" cy="4309534"/>
            </a:xfrm>
            <a:prstGeom prst="rect">
              <a:avLst/>
            </a:prstGeom>
            <a:solidFill>
              <a:srgbClr val="2828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D17A29C1-B641-9841-9F03-E2FAAEC20F02}"/>
                </a:ext>
              </a:extLst>
            </p:cNvPr>
            <p:cNvPicPr>
              <a:picLocks noChangeAspect="1"/>
            </p:cNvPicPr>
            <p:nvPr/>
          </p:nvPicPr>
          <p:blipFill rotWithShape="1">
            <a:blip r:embed="rId4"/>
            <a:srcRect l="86" b="367"/>
            <a:stretch/>
          </p:blipFill>
          <p:spPr>
            <a:xfrm>
              <a:off x="5880099" y="839893"/>
              <a:ext cx="6440593" cy="4306824"/>
            </a:xfrm>
            <a:prstGeom prst="rect">
              <a:avLst/>
            </a:prstGeom>
          </p:spPr>
        </p:pic>
      </p:grpSp>
      <p:sp>
        <p:nvSpPr>
          <p:cNvPr id="11" name="Title 10">
            <a:extLst>
              <a:ext uri="{FF2B5EF4-FFF2-40B4-BE49-F238E27FC236}">
                <a16:creationId xmlns:a16="http://schemas.microsoft.com/office/drawing/2014/main" id="{776BFBF6-9D46-4C73-BDF4-1D23764C996B}"/>
              </a:ext>
            </a:extLst>
          </p:cNvPr>
          <p:cNvSpPr>
            <a:spLocks noGrp="1"/>
          </p:cNvSpPr>
          <p:nvPr>
            <p:ph type="title"/>
          </p:nvPr>
        </p:nvSpPr>
        <p:spPr/>
        <p:txBody>
          <a:bodyPr/>
          <a:lstStyle/>
          <a:p>
            <a:r>
              <a:rPr lang="en-US"/>
              <a:t>.NET open source</a:t>
            </a:r>
          </a:p>
        </p:txBody>
      </p:sp>
      <p:sp>
        <p:nvSpPr>
          <p:cNvPr id="14" name="Text Placeholder 13">
            <a:extLst>
              <a:ext uri="{FF2B5EF4-FFF2-40B4-BE49-F238E27FC236}">
                <a16:creationId xmlns:a16="http://schemas.microsoft.com/office/drawing/2014/main" id="{2FD9359E-DF26-4C0A-8C08-15E6DAEAB7E2}"/>
              </a:ext>
            </a:extLst>
          </p:cNvPr>
          <p:cNvSpPr>
            <a:spLocks noGrp="1"/>
          </p:cNvSpPr>
          <p:nvPr>
            <p:ph type="body" sz="quarter" idx="12"/>
          </p:nvPr>
        </p:nvSpPr>
        <p:spPr>
          <a:xfrm>
            <a:off x="585216" y="3977319"/>
            <a:ext cx="9144000" cy="1327671"/>
          </a:xfrm>
        </p:spPr>
        <p:txBody>
          <a:bodyPr/>
          <a:lstStyle/>
          <a:p>
            <a:pPr lvl="0">
              <a:lnSpc>
                <a:spcPct val="150000"/>
              </a:lnSpc>
            </a:pPr>
            <a:r>
              <a:rPr lang="en-US"/>
              <a:t>Windows Forms</a:t>
            </a:r>
          </a:p>
          <a:p>
            <a:pPr lvl="0">
              <a:lnSpc>
                <a:spcPct val="150000"/>
              </a:lnSpc>
            </a:pPr>
            <a:r>
              <a:rPr lang="en-US"/>
              <a:t>Windows Presentation Foundation</a:t>
            </a:r>
          </a:p>
          <a:p>
            <a:pPr lvl="0">
              <a:lnSpc>
                <a:spcPct val="150000"/>
              </a:lnSpc>
            </a:pPr>
            <a:r>
              <a:rPr lang="en-US"/>
              <a:t>Windows UI XAML Library</a:t>
            </a:r>
          </a:p>
        </p:txBody>
      </p:sp>
      <p:sp>
        <p:nvSpPr>
          <p:cNvPr id="21" name="Rectangle: Rounded Corners 20">
            <a:extLst>
              <a:ext uri="{FF2B5EF4-FFF2-40B4-BE49-F238E27FC236}">
                <a16:creationId xmlns:a16="http://schemas.microsoft.com/office/drawing/2014/main" id="{4FF9E119-1802-4F11-AFD6-31D9D3B110FC}"/>
              </a:ext>
            </a:extLst>
          </p:cNvPr>
          <p:cNvSpPr/>
          <p:nvPr/>
        </p:nvSpPr>
        <p:spPr bwMode="auto">
          <a:xfrm>
            <a:off x="585958" y="2350770"/>
            <a:ext cx="1846092" cy="384048"/>
          </a:xfrm>
          <a:prstGeom prst="roundRect">
            <a:avLst>
              <a:gd name="adj" fmla="val 2632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ANNOUNCING</a:t>
            </a:r>
          </a:p>
        </p:txBody>
      </p:sp>
    </p:spTree>
    <p:extLst>
      <p:ext uri="{BB962C8B-B14F-4D97-AF65-F5344CB8AC3E}">
        <p14:creationId xmlns:p14="http://schemas.microsoft.com/office/powerpoint/2010/main" val="135063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par>
                                <p:cTn id="12" presetID="42" presetClass="path" presetSubtype="0" decel="100000" fill="hold" grpId="1" nodeType="withEffect">
                                  <p:stCondLst>
                                    <p:cond delay="0"/>
                                  </p:stCondLst>
                                  <p:childTnLst>
                                    <p:animMotion origin="layout" path="M 2.08333E-6 2.96296E-6 L 2.08333E-6 0.03842 " pathEditMode="relative" rAng="0" ptsTypes="AA">
                                      <p:cBhvr>
                                        <p:cTn id="13" dur="500" spd="-100000" fill="hold"/>
                                        <p:tgtEl>
                                          <p:spTgt spid="2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26CC5B-C3FC-4B2E-B935-1F87445197CF}"/>
              </a:ext>
            </a:extLst>
          </p:cNvPr>
          <p:cNvSpPr>
            <a:spLocks noGrp="1"/>
          </p:cNvSpPr>
          <p:nvPr>
            <p:ph type="title"/>
          </p:nvPr>
        </p:nvSpPr>
        <p:spPr/>
        <p:txBody>
          <a:bodyPr/>
          <a:lstStyle/>
          <a:p>
            <a:r>
              <a:rPr lang="en-US"/>
              <a:t>.NET Core 3 preview available</a:t>
            </a:r>
          </a:p>
        </p:txBody>
      </p:sp>
      <p:sp>
        <p:nvSpPr>
          <p:cNvPr id="8" name="Text Placeholder 7">
            <a:extLst>
              <a:ext uri="{FF2B5EF4-FFF2-40B4-BE49-F238E27FC236}">
                <a16:creationId xmlns:a16="http://schemas.microsoft.com/office/drawing/2014/main" id="{A36F87EB-7273-42FB-949C-1CA942E2D56A}"/>
              </a:ext>
            </a:extLst>
          </p:cNvPr>
          <p:cNvSpPr>
            <a:spLocks noGrp="1"/>
          </p:cNvSpPr>
          <p:nvPr>
            <p:ph type="body" sz="quarter" idx="12"/>
          </p:nvPr>
        </p:nvSpPr>
        <p:spPr>
          <a:xfrm>
            <a:off x="585216" y="3977319"/>
            <a:ext cx="9144000" cy="2712666"/>
          </a:xfrm>
        </p:spPr>
        <p:txBody>
          <a:bodyPr/>
          <a:lstStyle/>
          <a:p>
            <a:pPr lvl="0">
              <a:lnSpc>
                <a:spcPct val="150000"/>
              </a:lnSpc>
            </a:pPr>
            <a:r>
              <a:rPr lang="en-US" dirty="0"/>
              <a:t>Windows desktop support with WPF and WinForms</a:t>
            </a:r>
          </a:p>
          <a:p>
            <a:pPr lvl="0">
              <a:lnSpc>
                <a:spcPct val="150000"/>
              </a:lnSpc>
            </a:pPr>
            <a:r>
              <a:rPr lang="en-US" dirty="0"/>
              <a:t>Flexible deployment, side-by-side support and self-contained EXEs</a:t>
            </a:r>
          </a:p>
          <a:p>
            <a:pPr lvl="0">
              <a:lnSpc>
                <a:spcPct val="150000"/>
              </a:lnSpc>
            </a:pPr>
            <a:r>
              <a:rPr lang="en-US" dirty="0"/>
              <a:t>Client-side web development with C# and Razor</a:t>
            </a:r>
          </a:p>
          <a:p>
            <a:pPr lvl="0">
              <a:lnSpc>
                <a:spcPct val="150000"/>
              </a:lnSpc>
            </a:pPr>
            <a:r>
              <a:rPr lang="en-US" dirty="0"/>
              <a:t>Significant performance improvements</a:t>
            </a:r>
          </a:p>
          <a:p>
            <a:pPr>
              <a:lnSpc>
                <a:spcPct val="150000"/>
              </a:lnSpc>
            </a:pPr>
            <a:r>
              <a:rPr lang="en-US" dirty="0"/>
              <a:t>aka.ms/netcore3preview1</a:t>
            </a:r>
          </a:p>
          <a:p>
            <a:pPr>
              <a:lnSpc>
                <a:spcPct val="150000"/>
              </a:lnSpc>
            </a:pPr>
            <a:endParaRPr lang="en-US" dirty="0"/>
          </a:p>
        </p:txBody>
      </p:sp>
      <p:sp>
        <p:nvSpPr>
          <p:cNvPr id="12" name="Rectangle: Rounded Corners 11">
            <a:extLst>
              <a:ext uri="{FF2B5EF4-FFF2-40B4-BE49-F238E27FC236}">
                <a16:creationId xmlns:a16="http://schemas.microsoft.com/office/drawing/2014/main" id="{509EFA79-BC14-4C5B-9C1F-9A2CA9C1F470}"/>
              </a:ext>
            </a:extLst>
          </p:cNvPr>
          <p:cNvSpPr/>
          <p:nvPr/>
        </p:nvSpPr>
        <p:spPr bwMode="auto">
          <a:xfrm>
            <a:off x="585958" y="2350770"/>
            <a:ext cx="1846092" cy="384048"/>
          </a:xfrm>
          <a:prstGeom prst="roundRect">
            <a:avLst>
              <a:gd name="adj" fmla="val 2632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ANNOUNCING</a:t>
            </a:r>
          </a:p>
        </p:txBody>
      </p:sp>
      <p:sp>
        <p:nvSpPr>
          <p:cNvPr id="5" name="TextBox 4">
            <a:extLst>
              <a:ext uri="{FF2B5EF4-FFF2-40B4-BE49-F238E27FC236}">
                <a16:creationId xmlns:a16="http://schemas.microsoft.com/office/drawing/2014/main" id="{B4B04C2D-694A-4913-88AE-EA0BD5227BF0}"/>
              </a:ext>
            </a:extLst>
          </p:cNvPr>
          <p:cNvSpPr txBox="1"/>
          <p:nvPr/>
        </p:nvSpPr>
        <p:spPr>
          <a:xfrm>
            <a:off x="10275506" y="6314228"/>
            <a:ext cx="175811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//BUILD update</a:t>
            </a:r>
          </a:p>
        </p:txBody>
      </p:sp>
    </p:spTree>
    <p:extLst>
      <p:ext uri="{BB962C8B-B14F-4D97-AF65-F5344CB8AC3E}">
        <p14:creationId xmlns:p14="http://schemas.microsoft.com/office/powerpoint/2010/main" val="2962578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12"/>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1"/>
          <p:cNvSpPr txBox="1">
            <a:spLocks/>
          </p:cNvSpPr>
          <p:nvPr/>
        </p:nvSpPr>
        <p:spPr>
          <a:xfrm>
            <a:off x="1373430" y="-1208504"/>
            <a:ext cx="10551559"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055" rtl="0" eaLnBrk="1" fontAlgn="auto" latinLnBrk="0" hangingPunct="1">
              <a:lnSpc>
                <a:spcPct val="90000"/>
              </a:lnSpc>
              <a:spcBef>
                <a:spcPts val="0"/>
              </a:spcBef>
              <a:spcAft>
                <a:spcPts val="0"/>
              </a:spcAft>
              <a:buClrTx/>
              <a:buSzTx/>
              <a:buFontTx/>
              <a:buNone/>
              <a:tabLst/>
              <a:defRPr/>
            </a:pPr>
            <a:endParaRPr kumimoji="0" lang="en-US" sz="5300" b="0" i="0" u="none" strike="noStrike" kern="1200" cap="none" spc="-100" normalizeH="0" baseline="0" noProof="0">
              <a:ln w="3175">
                <a:noFill/>
              </a:ln>
              <a:solidFill>
                <a:srgbClr val="505050"/>
              </a:solidFill>
              <a:effectLst/>
              <a:uLnTx/>
              <a:uFillTx/>
              <a:latin typeface="Segoe UI Light"/>
              <a:ea typeface="+mn-ea"/>
              <a:cs typeface="Segoe UI" pitchFamily="34" charset="0"/>
            </a:endParaRPr>
          </a:p>
        </p:txBody>
      </p:sp>
      <p:grpSp>
        <p:nvGrpSpPr>
          <p:cNvPr id="42" name="Group 41">
            <a:extLst>
              <a:ext uri="{FF2B5EF4-FFF2-40B4-BE49-F238E27FC236}">
                <a16:creationId xmlns:a16="http://schemas.microsoft.com/office/drawing/2014/main" id="{C4F4E84C-B245-45CD-B9D5-79D7F62F5ACF}"/>
              </a:ext>
            </a:extLst>
          </p:cNvPr>
          <p:cNvGrpSpPr/>
          <p:nvPr/>
        </p:nvGrpSpPr>
        <p:grpSpPr>
          <a:xfrm>
            <a:off x="8009616" y="1710871"/>
            <a:ext cx="1250398" cy="2075963"/>
            <a:chOff x="524899" y="1683299"/>
            <a:chExt cx="1250398" cy="2075963"/>
          </a:xfrm>
          <a:solidFill>
            <a:srgbClr val="002060"/>
          </a:solidFill>
        </p:grpSpPr>
        <p:sp>
          <p:nvSpPr>
            <p:cNvPr id="43" name="Rectangle 42">
              <a:extLst>
                <a:ext uri="{FF2B5EF4-FFF2-40B4-BE49-F238E27FC236}">
                  <a16:creationId xmlns:a16="http://schemas.microsoft.com/office/drawing/2014/main" id="{89127A41-E757-41D2-AC23-C49A4429BD0C}"/>
                </a:ext>
              </a:extLst>
            </p:cNvPr>
            <p:cNvSpPr/>
            <p:nvPr/>
          </p:nvSpPr>
          <p:spPr bwMode="auto">
            <a:xfrm>
              <a:off x="524899" y="1683299"/>
              <a:ext cx="1250398" cy="2075963"/>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2917">
                      <a:schemeClr val="bg1"/>
                    </a:gs>
                    <a:gs pos="30000">
                      <a:schemeClr val="bg1"/>
                    </a:gs>
                  </a:gsLst>
                  <a:lin ang="5400000" scaled="0"/>
                </a:gradFill>
                <a:effectLst/>
                <a:uLnTx/>
                <a:uFillTx/>
                <a:latin typeface="Segoe UI"/>
                <a:ea typeface="Segoe UI" pitchFamily="34" charset="0"/>
                <a:cs typeface="Segoe UI" pitchFamily="34" charset="0"/>
              </a:endParaRPr>
            </a:p>
          </p:txBody>
        </p:sp>
        <p:pic>
          <p:nvPicPr>
            <p:cNvPr id="44" name="Picture 43">
              <a:extLst>
                <a:ext uri="{FF2B5EF4-FFF2-40B4-BE49-F238E27FC236}">
                  <a16:creationId xmlns:a16="http://schemas.microsoft.com/office/drawing/2014/main" id="{46B3D685-3D37-4F7B-9D28-1BFD3FD201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497" y="1756122"/>
              <a:ext cx="779562" cy="849589"/>
            </a:xfrm>
            <a:prstGeom prst="rect">
              <a:avLst/>
            </a:prstGeom>
            <a:noFill/>
          </p:spPr>
        </p:pic>
        <p:sp>
          <p:nvSpPr>
            <p:cNvPr id="45" name="TextBox 44">
              <a:extLst>
                <a:ext uri="{FF2B5EF4-FFF2-40B4-BE49-F238E27FC236}">
                  <a16:creationId xmlns:a16="http://schemas.microsoft.com/office/drawing/2014/main" id="{2FDEB3EB-E995-4786-9E17-EC1290892340}"/>
                </a:ext>
              </a:extLst>
            </p:cNvPr>
            <p:cNvSpPr txBox="1"/>
            <p:nvPr/>
          </p:nvSpPr>
          <p:spPr>
            <a:xfrm>
              <a:off x="529712" y="2677499"/>
              <a:ext cx="120851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gradFill>
                    <a:gsLst>
                      <a:gs pos="2917">
                        <a:schemeClr val="bg1"/>
                      </a:gs>
                      <a:gs pos="30000">
                        <a:schemeClr val="bg1"/>
                      </a:gs>
                    </a:gsLst>
                    <a:lin ang="5400000" scaled="0"/>
                  </a:gradFill>
                  <a:effectLst/>
                  <a:uLnTx/>
                  <a:uFillTx/>
                  <a:latin typeface="Segoe UI Semibold" panose="020B0702040204020203" pitchFamily="34" charset="0"/>
                  <a:ea typeface="+mn-ea"/>
                  <a:cs typeface="+mn-cs"/>
                </a:rPr>
                <a:t>DESKTOP</a:t>
              </a:r>
            </a:p>
          </p:txBody>
        </p:sp>
      </p:grpSp>
      <p:grpSp>
        <p:nvGrpSpPr>
          <p:cNvPr id="2" name="Group 1">
            <a:extLst>
              <a:ext uri="{FF2B5EF4-FFF2-40B4-BE49-F238E27FC236}">
                <a16:creationId xmlns:a16="http://schemas.microsoft.com/office/drawing/2014/main" id="{BC2421A3-7ECA-4C10-A9B5-8D45C8FB3114}"/>
              </a:ext>
            </a:extLst>
          </p:cNvPr>
          <p:cNvGrpSpPr/>
          <p:nvPr/>
        </p:nvGrpSpPr>
        <p:grpSpPr>
          <a:xfrm>
            <a:off x="532527" y="1682702"/>
            <a:ext cx="2504119" cy="2075963"/>
            <a:chOff x="1771192" y="1683299"/>
            <a:chExt cx="2504119" cy="2075963"/>
          </a:xfrm>
        </p:grpSpPr>
        <p:grpSp>
          <p:nvGrpSpPr>
            <p:cNvPr id="46" name="Group 45">
              <a:extLst>
                <a:ext uri="{FF2B5EF4-FFF2-40B4-BE49-F238E27FC236}">
                  <a16:creationId xmlns:a16="http://schemas.microsoft.com/office/drawing/2014/main" id="{EE0F1726-3D94-49FB-A854-78E7F7B85312}"/>
                </a:ext>
              </a:extLst>
            </p:cNvPr>
            <p:cNvGrpSpPr/>
            <p:nvPr/>
          </p:nvGrpSpPr>
          <p:grpSpPr>
            <a:xfrm>
              <a:off x="1771192" y="1683300"/>
              <a:ext cx="1252060" cy="2075962"/>
              <a:chOff x="1771192" y="1683300"/>
              <a:chExt cx="1252060" cy="2075962"/>
            </a:xfrm>
          </p:grpSpPr>
          <p:sp>
            <p:nvSpPr>
              <p:cNvPr id="47" name="Rectangle 46">
                <a:extLst>
                  <a:ext uri="{FF2B5EF4-FFF2-40B4-BE49-F238E27FC236}">
                    <a16:creationId xmlns:a16="http://schemas.microsoft.com/office/drawing/2014/main" id="{72424025-AB22-4920-AB51-90D9719CBBEF}"/>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2917">
                        <a:schemeClr val="bg1"/>
                      </a:gs>
                      <a:gs pos="30000">
                        <a:schemeClr val="bg1"/>
                      </a:gs>
                    </a:gsLst>
                    <a:lin ang="5400000" scaled="0"/>
                  </a:gradFill>
                  <a:effectLst/>
                  <a:uLnTx/>
                  <a:uFillTx/>
                  <a:latin typeface="Segoe UI"/>
                  <a:ea typeface="Segoe UI" pitchFamily="34" charset="0"/>
                  <a:cs typeface="Segoe UI" pitchFamily="34" charset="0"/>
                </a:endParaRPr>
              </a:p>
            </p:txBody>
          </p:sp>
          <p:pic>
            <p:nvPicPr>
              <p:cNvPr id="48" name="Picture 47">
                <a:extLst>
                  <a:ext uri="{FF2B5EF4-FFF2-40B4-BE49-F238E27FC236}">
                    <a16:creationId xmlns:a16="http://schemas.microsoft.com/office/drawing/2014/main" id="{95C7F725-8B32-4B07-B1B0-690B0B8B33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8189" y="1748888"/>
                <a:ext cx="728049" cy="849589"/>
              </a:xfrm>
              <a:prstGeom prst="rect">
                <a:avLst/>
              </a:prstGeom>
            </p:spPr>
          </p:pic>
          <p:sp>
            <p:nvSpPr>
              <p:cNvPr id="49" name="TextBox 48">
                <a:extLst>
                  <a:ext uri="{FF2B5EF4-FFF2-40B4-BE49-F238E27FC236}">
                    <a16:creationId xmlns:a16="http://schemas.microsoft.com/office/drawing/2014/main" id="{DC0F005B-7C18-4BC0-95DF-7EA9D78FAB6A}"/>
                  </a:ext>
                </a:extLst>
              </p:cNvPr>
              <p:cNvSpPr txBox="1"/>
              <p:nvPr/>
            </p:nvSpPr>
            <p:spPr>
              <a:xfrm>
                <a:off x="1771192" y="2677499"/>
                <a:ext cx="1251270"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gradFill>
                      <a:gsLst>
                        <a:gs pos="2917">
                          <a:schemeClr val="tx1"/>
                        </a:gs>
                        <a:gs pos="30000">
                          <a:schemeClr val="tx1"/>
                        </a:gs>
                      </a:gsLst>
                      <a:lin ang="5400000" scaled="0"/>
                    </a:gradFill>
                    <a:effectLst/>
                    <a:uLnTx/>
                    <a:uFillTx/>
                    <a:latin typeface="Segoe UI Semibold" panose="020B0702040204020203" pitchFamily="34" charset="0"/>
                    <a:ea typeface="+mn-ea"/>
                    <a:cs typeface="+mn-cs"/>
                  </a:rPr>
                  <a:t>WEB</a:t>
                </a:r>
              </a:p>
            </p:txBody>
          </p:sp>
        </p:grpSp>
        <p:grpSp>
          <p:nvGrpSpPr>
            <p:cNvPr id="50" name="Group 49">
              <a:extLst>
                <a:ext uri="{FF2B5EF4-FFF2-40B4-BE49-F238E27FC236}">
                  <a16:creationId xmlns:a16="http://schemas.microsoft.com/office/drawing/2014/main" id="{7B128606-EBDB-4826-864D-6690636AC489}"/>
                </a:ext>
              </a:extLst>
            </p:cNvPr>
            <p:cNvGrpSpPr/>
            <p:nvPr/>
          </p:nvGrpSpPr>
          <p:grpSpPr>
            <a:xfrm>
              <a:off x="3016777" y="1683299"/>
              <a:ext cx="1258534" cy="2075961"/>
              <a:chOff x="3654584" y="1899136"/>
              <a:chExt cx="1675508" cy="2597404"/>
            </a:xfrm>
          </p:grpSpPr>
          <p:sp>
            <p:nvSpPr>
              <p:cNvPr id="51" name="Rectangle 50">
                <a:extLst>
                  <a:ext uri="{FF2B5EF4-FFF2-40B4-BE49-F238E27FC236}">
                    <a16:creationId xmlns:a16="http://schemas.microsoft.com/office/drawing/2014/main" id="{F351FA05-F073-42A3-9597-3ED7276ACA1B}"/>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2917">
                        <a:schemeClr val="bg1"/>
                      </a:gs>
                      <a:gs pos="30000">
                        <a:schemeClr val="bg1"/>
                      </a:gs>
                    </a:gsLst>
                    <a:lin ang="5400000" scaled="0"/>
                  </a:gradFill>
                  <a:effectLst/>
                  <a:uLnTx/>
                  <a:uFillTx/>
                  <a:latin typeface="Segoe UI"/>
                  <a:ea typeface="Segoe UI" pitchFamily="34" charset="0"/>
                  <a:cs typeface="Segoe UI" pitchFamily="34" charset="0"/>
                </a:endParaRPr>
              </a:p>
            </p:txBody>
          </p:sp>
          <p:pic>
            <p:nvPicPr>
              <p:cNvPr id="52" name="Picture 51">
                <a:extLst>
                  <a:ext uri="{FF2B5EF4-FFF2-40B4-BE49-F238E27FC236}">
                    <a16:creationId xmlns:a16="http://schemas.microsoft.com/office/drawing/2014/main" id="{31ABE907-3006-43DA-A252-A6B6DB8791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53" name="TextBox 52">
                <a:extLst>
                  <a:ext uri="{FF2B5EF4-FFF2-40B4-BE49-F238E27FC236}">
                    <a16:creationId xmlns:a16="http://schemas.microsoft.com/office/drawing/2014/main" id="{052D608E-26F1-4E68-AF04-ACE288F34F7F}"/>
                  </a:ext>
                </a:extLst>
              </p:cNvPr>
              <p:cNvSpPr txBox="1"/>
              <p:nvPr/>
            </p:nvSpPr>
            <p:spPr>
              <a:xfrm>
                <a:off x="3654584" y="3143061"/>
                <a:ext cx="1665837" cy="225274"/>
              </a:xfrm>
              <a:prstGeom prst="rect">
                <a:avLst/>
              </a:prstGeom>
              <a:noFill/>
            </p:spPr>
            <p:txBody>
              <a:bodyPr wrap="square" lIns="0" tIns="0" rIns="0" bIns="0" rtlCol="0">
                <a:spAutoFit/>
              </a:bodyPr>
              <a:lstStyle/>
              <a:p>
                <a:pPr algn="ctr">
                  <a:lnSpc>
                    <a:spcPct val="90000"/>
                  </a:lnSpc>
                  <a:spcAft>
                    <a:spcPts val="600"/>
                  </a:spcAft>
                  <a:defRPr/>
                </a:pPr>
                <a:r>
                  <a:rPr lang="en-US" sz="1300">
                    <a:gradFill>
                      <a:gsLst>
                        <a:gs pos="2917">
                          <a:schemeClr val="tx1"/>
                        </a:gs>
                        <a:gs pos="30000">
                          <a:schemeClr val="tx1"/>
                        </a:gs>
                      </a:gsLst>
                      <a:lin ang="5400000" scaled="0"/>
                    </a:gradFill>
                    <a:latin typeface="Segoe UI Semibold" panose="020B0702040204020203" pitchFamily="34" charset="0"/>
                  </a:rPr>
                  <a:t>CLOUD</a:t>
                </a:r>
              </a:p>
            </p:txBody>
          </p:sp>
        </p:grpSp>
      </p:grpSp>
      <p:grpSp>
        <p:nvGrpSpPr>
          <p:cNvPr id="63" name="Group 62">
            <a:extLst>
              <a:ext uri="{FF2B5EF4-FFF2-40B4-BE49-F238E27FC236}">
                <a16:creationId xmlns:a16="http://schemas.microsoft.com/office/drawing/2014/main" id="{CEFC3F82-E26C-48C7-8424-60B49E82C087}"/>
              </a:ext>
            </a:extLst>
          </p:cNvPr>
          <p:cNvGrpSpPr/>
          <p:nvPr/>
        </p:nvGrpSpPr>
        <p:grpSpPr>
          <a:xfrm>
            <a:off x="9237670" y="1683299"/>
            <a:ext cx="1277956" cy="2075960"/>
            <a:chOff x="8620412" y="1899137"/>
            <a:chExt cx="1701365" cy="2580344"/>
          </a:xfrm>
        </p:grpSpPr>
        <p:sp>
          <p:nvSpPr>
            <p:cNvPr id="64" name="Rectangle 63">
              <a:extLst>
                <a:ext uri="{FF2B5EF4-FFF2-40B4-BE49-F238E27FC236}">
                  <a16:creationId xmlns:a16="http://schemas.microsoft.com/office/drawing/2014/main" id="{52134DFA-2275-4AB9-9C7C-F265698D5843}"/>
                </a:ext>
              </a:extLst>
            </p:cNvPr>
            <p:cNvSpPr/>
            <p:nvPr/>
          </p:nvSpPr>
          <p:spPr bwMode="auto">
            <a:xfrm>
              <a:off x="8657100" y="1899137"/>
              <a:ext cx="1664677" cy="258034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2917">
                      <a:schemeClr val="bg1"/>
                    </a:gs>
                    <a:gs pos="30000">
                      <a:schemeClr val="bg1"/>
                    </a:gs>
                  </a:gsLst>
                  <a:lin ang="5400000" scaled="0"/>
                </a:gradFill>
                <a:effectLst/>
                <a:uLnTx/>
                <a:uFillTx/>
                <a:latin typeface="Segoe UI"/>
                <a:ea typeface="Segoe UI" pitchFamily="34" charset="0"/>
                <a:cs typeface="Segoe UI" pitchFamily="34" charset="0"/>
              </a:endParaRPr>
            </a:p>
          </p:txBody>
        </p:sp>
        <p:pic>
          <p:nvPicPr>
            <p:cNvPr id="65" name="Picture 64">
              <a:extLst>
                <a:ext uri="{FF2B5EF4-FFF2-40B4-BE49-F238E27FC236}">
                  <a16:creationId xmlns:a16="http://schemas.microsoft.com/office/drawing/2014/main" id="{7FFBA21D-5326-44A7-9597-182A4A4822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66" name="TextBox 65">
              <a:extLst>
                <a:ext uri="{FF2B5EF4-FFF2-40B4-BE49-F238E27FC236}">
                  <a16:creationId xmlns:a16="http://schemas.microsoft.com/office/drawing/2014/main" id="{FFFF4118-D3AD-4CCA-8319-59F3301D83C4}"/>
                </a:ext>
              </a:extLst>
            </p:cNvPr>
            <p:cNvSpPr txBox="1"/>
            <p:nvPr/>
          </p:nvSpPr>
          <p:spPr>
            <a:xfrm>
              <a:off x="8620412" y="3143061"/>
              <a:ext cx="1665837" cy="22379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gradFill>
                    <a:gsLst>
                      <a:gs pos="2917">
                        <a:schemeClr val="bg1"/>
                      </a:gs>
                      <a:gs pos="30000">
                        <a:schemeClr val="bg1"/>
                      </a:gs>
                    </a:gsLst>
                    <a:lin ang="5400000" scaled="0"/>
                  </a:gradFill>
                  <a:effectLst/>
                  <a:uLnTx/>
                  <a:uFillTx/>
                  <a:latin typeface="Segoe UI Semibold" panose="020B0702040204020203" pitchFamily="34" charset="0"/>
                  <a:ea typeface="+mn-ea"/>
                  <a:cs typeface="+mn-cs"/>
                </a:rPr>
                <a:t>IoT</a:t>
              </a:r>
            </a:p>
          </p:txBody>
        </p:sp>
      </p:grpSp>
      <p:grpSp>
        <p:nvGrpSpPr>
          <p:cNvPr id="67" name="Group 66">
            <a:extLst>
              <a:ext uri="{FF2B5EF4-FFF2-40B4-BE49-F238E27FC236}">
                <a16:creationId xmlns:a16="http://schemas.microsoft.com/office/drawing/2014/main" id="{83BB3713-1207-47CB-A30D-53D0C0CF436D}"/>
              </a:ext>
            </a:extLst>
          </p:cNvPr>
          <p:cNvGrpSpPr/>
          <p:nvPr/>
        </p:nvGrpSpPr>
        <p:grpSpPr>
          <a:xfrm>
            <a:off x="10520087" y="1683299"/>
            <a:ext cx="1250398" cy="2075960"/>
            <a:chOff x="10320997" y="1899137"/>
            <a:chExt cx="1664677" cy="2597403"/>
          </a:xfrm>
          <a:solidFill>
            <a:srgbClr val="FF0000"/>
          </a:solidFill>
        </p:grpSpPr>
        <p:sp>
          <p:nvSpPr>
            <p:cNvPr id="68" name="Rectangle 67">
              <a:extLst>
                <a:ext uri="{FF2B5EF4-FFF2-40B4-BE49-F238E27FC236}">
                  <a16:creationId xmlns:a16="http://schemas.microsoft.com/office/drawing/2014/main" id="{990206C7-D520-496A-963B-AB65988E8E97}"/>
                </a:ext>
              </a:extLst>
            </p:cNvPr>
            <p:cNvSpPr/>
            <p:nvPr/>
          </p:nvSpPr>
          <p:spPr bwMode="auto">
            <a:xfrm>
              <a:off x="10320997" y="1899137"/>
              <a:ext cx="1664677" cy="2597403"/>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2917">
                      <a:schemeClr val="bg1"/>
                    </a:gs>
                    <a:gs pos="30000">
                      <a:schemeClr val="bg1"/>
                    </a:gs>
                  </a:gsLst>
                  <a:lin ang="5400000" scaled="0"/>
                </a:gradFill>
                <a:effectLst/>
                <a:uLnTx/>
                <a:uFillTx/>
                <a:latin typeface="Segoe UI"/>
                <a:ea typeface="Segoe UI" pitchFamily="34" charset="0"/>
                <a:cs typeface="Segoe UI" pitchFamily="34" charset="0"/>
              </a:endParaRPr>
            </a:p>
          </p:txBody>
        </p:sp>
        <p:pic>
          <p:nvPicPr>
            <p:cNvPr id="69" name="Picture 68">
              <a:extLst>
                <a:ext uri="{FF2B5EF4-FFF2-40B4-BE49-F238E27FC236}">
                  <a16:creationId xmlns:a16="http://schemas.microsoft.com/office/drawing/2014/main" id="{A629F6F8-5019-4069-B04C-848BE1F86C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noFill/>
          </p:spPr>
        </p:pic>
        <p:sp>
          <p:nvSpPr>
            <p:cNvPr id="70" name="TextBox 69">
              <a:extLst>
                <a:ext uri="{FF2B5EF4-FFF2-40B4-BE49-F238E27FC236}">
                  <a16:creationId xmlns:a16="http://schemas.microsoft.com/office/drawing/2014/main" id="{880846B0-655B-44B6-8B0B-150F1193F8A9}"/>
                </a:ext>
              </a:extLst>
            </p:cNvPr>
            <p:cNvSpPr txBox="1"/>
            <p:nvPr/>
          </p:nvSpPr>
          <p:spPr>
            <a:xfrm>
              <a:off x="10349321" y="3143062"/>
              <a:ext cx="1592204" cy="22527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gradFill>
                    <a:gsLst>
                      <a:gs pos="2917">
                        <a:schemeClr val="bg1"/>
                      </a:gs>
                      <a:gs pos="30000">
                        <a:schemeClr val="bg1"/>
                      </a:gs>
                    </a:gsLst>
                    <a:lin ang="5400000" scaled="0"/>
                  </a:gradFill>
                  <a:effectLst/>
                  <a:uLnTx/>
                  <a:uFillTx/>
                  <a:latin typeface="Segoe UI Semibold" panose="020B0702040204020203" pitchFamily="34" charset="0"/>
                  <a:ea typeface="+mn-ea"/>
                  <a:cs typeface="+mn-cs"/>
                </a:rPr>
                <a:t>AI</a:t>
              </a:r>
            </a:p>
          </p:txBody>
        </p:sp>
      </p:grpSp>
      <p:grpSp>
        <p:nvGrpSpPr>
          <p:cNvPr id="97" name="Group 96">
            <a:extLst>
              <a:ext uri="{FF2B5EF4-FFF2-40B4-BE49-F238E27FC236}">
                <a16:creationId xmlns:a16="http://schemas.microsoft.com/office/drawing/2014/main" id="{1EE0F69E-D392-46E2-A9D5-2C92CEA26469}"/>
              </a:ext>
            </a:extLst>
          </p:cNvPr>
          <p:cNvGrpSpPr/>
          <p:nvPr/>
        </p:nvGrpSpPr>
        <p:grpSpPr>
          <a:xfrm>
            <a:off x="524899" y="3759259"/>
            <a:ext cx="8734361" cy="2495656"/>
            <a:chOff x="474923" y="2957811"/>
            <a:chExt cx="9253607" cy="3077297"/>
          </a:xfrm>
        </p:grpSpPr>
        <p:sp>
          <p:nvSpPr>
            <p:cNvPr id="99" name="TextBox 98">
              <a:extLst>
                <a:ext uri="{FF2B5EF4-FFF2-40B4-BE49-F238E27FC236}">
                  <a16:creationId xmlns:a16="http://schemas.microsoft.com/office/drawing/2014/main" id="{52768E2C-7B19-4972-B24F-376D4C496B77}"/>
                </a:ext>
              </a:extLst>
            </p:cNvPr>
            <p:cNvSpPr txBox="1"/>
            <p:nvPr/>
          </p:nvSpPr>
          <p:spPr>
            <a:xfrm>
              <a:off x="474923" y="2957811"/>
              <a:ext cx="9253607" cy="3077297"/>
            </a:xfrm>
            <a:prstGeom prst="rect">
              <a:avLst/>
            </a:prstGeom>
            <a:solidFill>
              <a:schemeClr val="accent1">
                <a:lumMod val="75000"/>
              </a:schemeClr>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gradFill>
                  <a:gsLst>
                    <a:gs pos="2917">
                      <a:schemeClr val="bg1"/>
                    </a:gs>
                    <a:gs pos="30000">
                      <a:schemeClr val="bg1"/>
                    </a:gs>
                  </a:gsLst>
                  <a:lin ang="5400000" scaled="0"/>
                </a:gradFill>
                <a:effectLst/>
                <a:uLnTx/>
                <a:uFillTx/>
                <a:latin typeface="Segoe UI"/>
                <a:ea typeface="+mn-ea"/>
                <a:cs typeface="Segoe UI Semibold" panose="020B0702040204020203" pitchFamily="34" charset="0"/>
              </a:endParaRPr>
            </a:p>
          </p:txBody>
        </p:sp>
        <p:sp>
          <p:nvSpPr>
            <p:cNvPr id="100" name="TextBox 99">
              <a:extLst>
                <a:ext uri="{FF2B5EF4-FFF2-40B4-BE49-F238E27FC236}">
                  <a16:creationId xmlns:a16="http://schemas.microsoft.com/office/drawing/2014/main" id="{4938539F-DDDA-4183-87BF-0526D5D21645}"/>
                </a:ext>
              </a:extLst>
            </p:cNvPr>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917">
                        <a:srgbClr val="005A9F"/>
                      </a:gs>
                      <a:gs pos="30000">
                        <a:srgbClr val="005A9F"/>
                      </a:gs>
                    </a:gsLst>
                    <a:lin ang="5400000" scaled="0"/>
                  </a:gradFill>
                  <a:effectLst/>
                  <a:uLnTx/>
                  <a:uFillTx/>
                  <a:latin typeface="Segoe UI"/>
                  <a:ea typeface="+mn-ea"/>
                  <a:cs typeface="Segoe UI Semilight" panose="020B0402040204020203" pitchFamily="34" charset="0"/>
                </a:rPr>
                <a:t>COMPILERS</a:t>
              </a:r>
            </a:p>
          </p:txBody>
        </p:sp>
        <p:sp>
          <p:nvSpPr>
            <p:cNvPr id="101" name="TextBox 100">
              <a:extLst>
                <a:ext uri="{FF2B5EF4-FFF2-40B4-BE49-F238E27FC236}">
                  <a16:creationId xmlns:a16="http://schemas.microsoft.com/office/drawing/2014/main" id="{4ECBC503-3A76-45BA-9A6D-A333E382EF0C}"/>
                </a:ext>
              </a:extLst>
            </p:cNvPr>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917">
                        <a:srgbClr val="005A9F"/>
                      </a:gs>
                      <a:gs pos="30000">
                        <a:srgbClr val="005A9F"/>
                      </a:gs>
                    </a:gsLst>
                    <a:lin ang="5400000" scaled="0"/>
                  </a:gradFill>
                  <a:effectLst/>
                  <a:uLnTx/>
                  <a:uFillTx/>
                  <a:latin typeface="Segoe UI"/>
                  <a:ea typeface="+mn-ea"/>
                  <a:cs typeface="Segoe UI Semilight" panose="020B0402040204020203" pitchFamily="34" charset="0"/>
                </a:rPr>
                <a:t>LANGUAGES</a:t>
              </a:r>
            </a:p>
          </p:txBody>
        </p:sp>
        <p:sp>
          <p:nvSpPr>
            <p:cNvPr id="102" name="TextBox 101">
              <a:extLst>
                <a:ext uri="{FF2B5EF4-FFF2-40B4-BE49-F238E27FC236}">
                  <a16:creationId xmlns:a16="http://schemas.microsoft.com/office/drawing/2014/main" id="{A3561CBE-8A8A-4CF2-9004-41871D7D0E6F}"/>
                </a:ext>
              </a:extLst>
            </p:cNvPr>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917">
                        <a:srgbClr val="005A9F"/>
                      </a:gs>
                      <a:gs pos="30000">
                        <a:srgbClr val="005A9F"/>
                      </a:gs>
                    </a:gsLst>
                    <a:lin ang="5400000" scaled="0"/>
                  </a:gradFill>
                  <a:effectLst/>
                  <a:uLnTx/>
                  <a:uFillTx/>
                  <a:latin typeface="Segoe UI"/>
                  <a:ea typeface="+mn-ea"/>
                  <a:cs typeface="Segoe UI Semilight" panose="020B0402040204020203" pitchFamily="34" charset="0"/>
                </a:rPr>
                <a:t>RUNTIME COMPONENTS</a:t>
              </a:r>
            </a:p>
          </p:txBody>
        </p:sp>
        <p:sp>
          <p:nvSpPr>
            <p:cNvPr id="103" name="TextBox 102">
              <a:extLst>
                <a:ext uri="{FF2B5EF4-FFF2-40B4-BE49-F238E27FC236}">
                  <a16:creationId xmlns:a16="http://schemas.microsoft.com/office/drawing/2014/main" id="{277CB0A4-0F05-466C-A74E-540890CB27D3}"/>
                </a:ext>
              </a:extLst>
            </p:cNvPr>
            <p:cNvSpPr txBox="1"/>
            <p:nvPr/>
          </p:nvSpPr>
          <p:spPr>
            <a:xfrm>
              <a:off x="525249" y="3561539"/>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33" b="1" i="0" u="none" strike="noStrike" kern="0" cap="none" spc="0" normalizeH="0" baseline="0" noProof="0">
                  <a:ln>
                    <a:noFill/>
                  </a:ln>
                  <a:gradFill>
                    <a:gsLst>
                      <a:gs pos="2917">
                        <a:schemeClr val="bg1"/>
                      </a:gs>
                      <a:gs pos="30000">
                        <a:schemeClr val="bg1"/>
                      </a:gs>
                    </a:gsLst>
                    <a:lin ang="5400000" scaled="0"/>
                  </a:gradFill>
                  <a:effectLst/>
                  <a:uLnTx/>
                  <a:uFillTx/>
                  <a:latin typeface="Segoe UI Semibold" panose="020B0702040204020203" pitchFamily="34" charset="0"/>
                  <a:ea typeface="+mn-ea"/>
                  <a:cs typeface="Segoe UI Semibold" panose="020B0702040204020203" pitchFamily="34" charset="0"/>
                </a:rPr>
                <a:t>LIBRARIES</a:t>
              </a:r>
              <a:endParaRPr kumimoji="0" lang="en-US" sz="1067" b="1" i="0" u="none" strike="noStrike" kern="0" cap="none" spc="0" normalizeH="0" baseline="0" noProof="0">
                <a:ln>
                  <a:noFill/>
                </a:ln>
                <a:gradFill>
                  <a:gsLst>
                    <a:gs pos="2917">
                      <a:schemeClr val="bg1"/>
                    </a:gs>
                    <a:gs pos="30000">
                      <a:schemeClr val="bg1"/>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104" name="Rectangle 103">
              <a:extLst>
                <a:ext uri="{FF2B5EF4-FFF2-40B4-BE49-F238E27FC236}">
                  <a16:creationId xmlns:a16="http://schemas.microsoft.com/office/drawing/2014/main" id="{45A69D42-C769-429F-833C-FEBE0B0A9C6C}"/>
                </a:ext>
              </a:extLst>
            </p:cNvPr>
            <p:cNvSpPr/>
            <p:nvPr/>
          </p:nvSpPr>
          <p:spPr>
            <a:xfrm>
              <a:off x="549899" y="4949462"/>
              <a:ext cx="9162736" cy="366779"/>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gradFill>
                    <a:gsLst>
                      <a:gs pos="2917">
                        <a:schemeClr val="bg1"/>
                      </a:gs>
                      <a:gs pos="30000">
                        <a:schemeClr val="bg1"/>
                      </a:gs>
                    </a:gsLst>
                    <a:lin ang="5400000" scaled="0"/>
                  </a:gra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a:ln>
                  <a:noFill/>
                </a:ln>
                <a:gradFill>
                  <a:gsLst>
                    <a:gs pos="2917">
                      <a:schemeClr val="bg1"/>
                    </a:gs>
                    <a:gs pos="30000">
                      <a:schemeClr val="bg1"/>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sp>
        <p:nvSpPr>
          <p:cNvPr id="98" name="Rectangle 97">
            <a:extLst>
              <a:ext uri="{FF2B5EF4-FFF2-40B4-BE49-F238E27FC236}">
                <a16:creationId xmlns:a16="http://schemas.microsoft.com/office/drawing/2014/main" id="{A59CCAF3-D916-40E9-9076-09DC5F61C3F4}"/>
              </a:ext>
            </a:extLst>
          </p:cNvPr>
          <p:cNvSpPr/>
          <p:nvPr/>
        </p:nvSpPr>
        <p:spPr>
          <a:xfrm>
            <a:off x="592516" y="3844449"/>
            <a:ext cx="8679822" cy="350930"/>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gradFill>
                  <a:gsLst>
                    <a:gs pos="2917">
                      <a:schemeClr val="bg1"/>
                    </a:gs>
                    <a:gs pos="30000">
                      <a:schemeClr val="bg1"/>
                    </a:gs>
                  </a:gsLst>
                  <a:lin ang="5400000" scaled="0"/>
                </a:gradFill>
                <a:effectLst/>
                <a:uLnTx/>
                <a:uFillTx/>
                <a:latin typeface="Segoe UI"/>
                <a:ea typeface="+mn-ea"/>
                <a:cs typeface="Segoe UI Semibold" panose="020B0702040204020203" pitchFamily="34" charset="0"/>
              </a:rPr>
              <a:t>.NET CORE</a:t>
            </a:r>
          </a:p>
        </p:txBody>
      </p:sp>
      <p:sp>
        <p:nvSpPr>
          <p:cNvPr id="96" name="TextBox 95">
            <a:extLst>
              <a:ext uri="{FF2B5EF4-FFF2-40B4-BE49-F238E27FC236}">
                <a16:creationId xmlns:a16="http://schemas.microsoft.com/office/drawing/2014/main" id="{33E88C77-00DC-495A-87CC-40B91FB9F006}"/>
              </a:ext>
            </a:extLst>
          </p:cNvPr>
          <p:cNvSpPr txBox="1"/>
          <p:nvPr/>
        </p:nvSpPr>
        <p:spPr>
          <a:xfrm>
            <a:off x="563168" y="5246578"/>
            <a:ext cx="8657823" cy="898895"/>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sp>
        <p:nvSpPr>
          <p:cNvPr id="5" name="TextBox 4">
            <a:extLst>
              <a:ext uri="{FF2B5EF4-FFF2-40B4-BE49-F238E27FC236}">
                <a16:creationId xmlns:a16="http://schemas.microsoft.com/office/drawing/2014/main" id="{8A77A195-84C3-465C-8340-5634BF1EEE55}"/>
              </a:ext>
            </a:extLst>
          </p:cNvPr>
          <p:cNvSpPr txBox="1"/>
          <p:nvPr/>
        </p:nvSpPr>
        <p:spPr>
          <a:xfrm>
            <a:off x="2693208" y="453414"/>
            <a:ext cx="2174146" cy="557784"/>
          </a:xfrm>
          <a:prstGeom prst="rect">
            <a:avLst/>
          </a:prstGeom>
        </p:spPr>
        <p:txBody>
          <a:bodyPr vert="horz" wrap="square" lIns="0" tIns="0" rIns="0" bIns="0" rtlCol="0" anchor="t">
            <a:spAutoFit/>
          </a:bodyPr>
          <a:lstStyle>
            <a:lvl1pPr defTabSz="932742">
              <a:lnSpc>
                <a:spcPct val="100000"/>
              </a:lnSpc>
              <a:spcBef>
                <a:spcPct val="0"/>
              </a:spcBef>
              <a:buNone/>
              <a:defRPr lang="en-US" sz="3600" b="0" cap="none" spc="-50"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a:t>3</a:t>
            </a:r>
          </a:p>
        </p:txBody>
      </p:sp>
      <p:sp>
        <p:nvSpPr>
          <p:cNvPr id="71" name="Rectangle 70">
            <a:extLst>
              <a:ext uri="{FF2B5EF4-FFF2-40B4-BE49-F238E27FC236}">
                <a16:creationId xmlns:a16="http://schemas.microsoft.com/office/drawing/2014/main" id="{45C7ED1A-6941-4155-ADD9-06D71EDCBC71}"/>
              </a:ext>
            </a:extLst>
          </p:cNvPr>
          <p:cNvSpPr/>
          <p:nvPr/>
        </p:nvSpPr>
        <p:spPr>
          <a:xfrm>
            <a:off x="535611" y="3848299"/>
            <a:ext cx="8679822" cy="350930"/>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gradFill>
                  <a:gsLst>
                    <a:gs pos="2917">
                      <a:schemeClr val="bg1"/>
                    </a:gs>
                    <a:gs pos="30000">
                      <a:schemeClr val="bg1"/>
                    </a:gs>
                  </a:gsLst>
                  <a:lin ang="5400000" scaled="0"/>
                </a:gradFill>
                <a:effectLst/>
                <a:uLnTx/>
                <a:uFillTx/>
                <a:latin typeface="Segoe UI"/>
                <a:ea typeface="+mn-ea"/>
                <a:cs typeface="Segoe UI Semibold" panose="020B0702040204020203" pitchFamily="34" charset="0"/>
              </a:rPr>
              <a:t>.NET CORE 3</a:t>
            </a:r>
          </a:p>
        </p:txBody>
      </p:sp>
      <p:sp>
        <p:nvSpPr>
          <p:cNvPr id="6" name="TextBox 5" hidden="1">
            <a:extLst>
              <a:ext uri="{FF2B5EF4-FFF2-40B4-BE49-F238E27FC236}">
                <a16:creationId xmlns:a16="http://schemas.microsoft.com/office/drawing/2014/main" id="{C11484CA-2EEA-490D-A82D-D4F2D2970661}"/>
              </a:ext>
            </a:extLst>
          </p:cNvPr>
          <p:cNvSpPr txBox="1"/>
          <p:nvPr/>
        </p:nvSpPr>
        <p:spPr>
          <a:xfrm>
            <a:off x="6887053" y="1966961"/>
            <a:ext cx="4073047" cy="1218795"/>
          </a:xfrm>
          <a:prstGeom prst="rect">
            <a:avLst/>
          </a:prstGeom>
          <a:noFill/>
          <a:ln>
            <a:noFill/>
          </a:ln>
        </p:spPr>
        <p:txBody>
          <a:bodyPr wrap="square" lIns="182880" tIns="146304" rIns="182880" bIns="146304"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gradFill>
                  <a:gsLst>
                    <a:gs pos="2917">
                      <a:schemeClr val="tx1"/>
                    </a:gs>
                    <a:gs pos="30000">
                      <a:schemeClr val="tx1"/>
                    </a:gs>
                  </a:gsLst>
                  <a:lin ang="5400000" scaled="0"/>
                </a:gradFill>
                <a:effectLst/>
                <a:uLnTx/>
                <a:uFillTx/>
                <a:latin typeface="Segoe UI"/>
                <a:ea typeface="+mn-ea"/>
                <a:cs typeface="+mn-cs"/>
              </a:rPr>
              <a:t>.NET Core 3 expands supported workloads to include Windows Desktop, IoT, and AI</a:t>
            </a:r>
          </a:p>
        </p:txBody>
      </p:sp>
      <p:sp>
        <p:nvSpPr>
          <p:cNvPr id="38" name="TextBox 37">
            <a:extLst>
              <a:ext uri="{FF2B5EF4-FFF2-40B4-BE49-F238E27FC236}">
                <a16:creationId xmlns:a16="http://schemas.microsoft.com/office/drawing/2014/main" id="{B33D9E61-6F8E-4DCE-A51A-C3C13CC7E6F3}"/>
              </a:ext>
            </a:extLst>
          </p:cNvPr>
          <p:cNvSpPr txBox="1"/>
          <p:nvPr/>
        </p:nvSpPr>
        <p:spPr>
          <a:xfrm>
            <a:off x="2693208" y="457200"/>
            <a:ext cx="2174146" cy="553998"/>
          </a:xfrm>
          <a:prstGeom prst="rect">
            <a:avLst/>
          </a:prstGeom>
        </p:spPr>
        <p:txBody>
          <a:bodyPr vert="horz" wrap="square" lIns="0" tIns="0" rIns="0" bIns="0" rtlCol="0" anchor="t">
            <a:spAutoFit/>
          </a:bodyPr>
          <a:lstStyle>
            <a:lvl1pPr defTabSz="932742">
              <a:lnSpc>
                <a:spcPct val="100000"/>
              </a:lnSpc>
              <a:spcBef>
                <a:spcPct val="0"/>
              </a:spcBef>
              <a:buNone/>
              <a:defRPr lang="en-US" sz="3600" b="0" cap="none" spc="-50"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a:t>2</a:t>
            </a:r>
          </a:p>
        </p:txBody>
      </p:sp>
      <p:sp>
        <p:nvSpPr>
          <p:cNvPr id="39" name="TextBox 38">
            <a:extLst>
              <a:ext uri="{FF2B5EF4-FFF2-40B4-BE49-F238E27FC236}">
                <a16:creationId xmlns:a16="http://schemas.microsoft.com/office/drawing/2014/main" id="{36EEE1F2-2706-4691-B7AA-F268766670E0}"/>
              </a:ext>
            </a:extLst>
          </p:cNvPr>
          <p:cNvSpPr txBox="1"/>
          <p:nvPr/>
        </p:nvSpPr>
        <p:spPr>
          <a:xfrm>
            <a:off x="3359033" y="1966961"/>
            <a:ext cx="5868373"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46304" rIns="182880" bIns="146304"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gradFill>
                  <a:gsLst>
                    <a:gs pos="2917">
                      <a:schemeClr val="tx1"/>
                    </a:gs>
                    <a:gs pos="30000">
                      <a:schemeClr val="tx1"/>
                    </a:gs>
                  </a:gsLst>
                  <a:lin ang="5400000" scaled="0"/>
                </a:gradFill>
                <a:effectLst/>
                <a:uLnTx/>
                <a:uFillTx/>
                <a:latin typeface="Segoe UI" panose="020B0502040204020203" pitchFamily="34" charset="0"/>
                <a:ea typeface="+mn-ea"/>
                <a:cs typeface="Segoe UI" panose="020B0502040204020203" pitchFamily="34" charset="0"/>
              </a:rPr>
              <a:t>.NET Core is perfectly suited </a:t>
            </a:r>
            <a:br>
              <a:rPr kumimoji="0" lang="en-US" sz="2200" b="0" i="0" u="none" strike="noStrike" kern="1200" cap="none" spc="0" normalizeH="0" baseline="0" noProof="0">
                <a:ln>
                  <a:noFill/>
                </a:ln>
                <a:gradFill>
                  <a:gsLst>
                    <a:gs pos="2917">
                      <a:schemeClr val="tx1"/>
                    </a:gs>
                    <a:gs pos="30000">
                      <a:schemeClr val="tx1"/>
                    </a:gs>
                  </a:gsLst>
                  <a:lin ang="5400000" scaled="0"/>
                </a:gradFill>
                <a:effectLst/>
                <a:uLnTx/>
                <a:uFillTx/>
                <a:latin typeface="Segoe UI" panose="020B0502040204020203" pitchFamily="34" charset="0"/>
                <a:ea typeface="+mn-ea"/>
                <a:cs typeface="Segoe UI" panose="020B0502040204020203" pitchFamily="34" charset="0"/>
              </a:rPr>
            </a:br>
            <a:r>
              <a:rPr kumimoji="0" lang="en-US" sz="2200" b="0" i="0" u="none" strike="noStrike" kern="1200" cap="none" spc="0" normalizeH="0" baseline="0" noProof="0">
                <a:ln>
                  <a:noFill/>
                </a:ln>
                <a:gradFill>
                  <a:gsLst>
                    <a:gs pos="2917">
                      <a:schemeClr val="tx1"/>
                    </a:gs>
                    <a:gs pos="30000">
                      <a:schemeClr val="tx1"/>
                    </a:gs>
                  </a:gsLst>
                  <a:lin ang="5400000" scaled="0"/>
                </a:gradFill>
                <a:effectLst/>
                <a:uLnTx/>
                <a:uFillTx/>
                <a:latin typeface="Segoe UI" panose="020B0502040204020203" pitchFamily="34" charset="0"/>
                <a:ea typeface="+mn-ea"/>
                <a:cs typeface="Segoe UI" panose="020B0502040204020203" pitchFamily="34" charset="0"/>
              </a:rPr>
              <a:t>for the requirements of cloud-native, </a:t>
            </a:r>
            <a:br>
              <a:rPr kumimoji="0" lang="en-US" sz="2200" b="0" i="0" u="none" strike="noStrike" kern="1200" cap="none" spc="0" normalizeH="0" baseline="0" noProof="0">
                <a:ln>
                  <a:noFill/>
                </a:ln>
                <a:gradFill>
                  <a:gsLst>
                    <a:gs pos="2917">
                      <a:schemeClr val="tx1"/>
                    </a:gs>
                    <a:gs pos="30000">
                      <a:schemeClr val="tx1"/>
                    </a:gs>
                  </a:gsLst>
                  <a:lin ang="5400000" scaled="0"/>
                </a:gradFill>
                <a:effectLst/>
                <a:uLnTx/>
                <a:uFillTx/>
                <a:latin typeface="Segoe UI" panose="020B0502040204020203" pitchFamily="34" charset="0"/>
                <a:ea typeface="+mn-ea"/>
                <a:cs typeface="Segoe UI" panose="020B0502040204020203" pitchFamily="34" charset="0"/>
              </a:rPr>
            </a:br>
            <a:r>
              <a:rPr kumimoji="0" lang="en-US" sz="2200" b="0" i="0" u="none" strike="noStrike" kern="1200" cap="none" spc="0" normalizeH="0" baseline="0" noProof="0">
                <a:ln>
                  <a:noFill/>
                </a:ln>
                <a:gradFill>
                  <a:gsLst>
                    <a:gs pos="2917">
                      <a:schemeClr val="tx1"/>
                    </a:gs>
                    <a:gs pos="30000">
                      <a:schemeClr val="tx1"/>
                    </a:gs>
                  </a:gsLst>
                  <a:lin ang="5400000" scaled="0"/>
                </a:gradFill>
                <a:effectLst/>
                <a:uLnTx/>
                <a:uFillTx/>
                <a:latin typeface="Segoe UI" panose="020B0502040204020203" pitchFamily="34" charset="0"/>
                <a:ea typeface="+mn-ea"/>
                <a:cs typeface="Segoe UI" panose="020B0502040204020203" pitchFamily="34" charset="0"/>
              </a:rPr>
              <a:t>cross-platform workloads</a:t>
            </a:r>
          </a:p>
        </p:txBody>
      </p:sp>
      <p:sp>
        <p:nvSpPr>
          <p:cNvPr id="7" name="Title 6">
            <a:extLst>
              <a:ext uri="{FF2B5EF4-FFF2-40B4-BE49-F238E27FC236}">
                <a16:creationId xmlns:a16="http://schemas.microsoft.com/office/drawing/2014/main" id="{952E2CF0-18BD-4A66-A585-4E9AD2C48E82}"/>
              </a:ext>
            </a:extLst>
          </p:cNvPr>
          <p:cNvSpPr>
            <a:spLocks noGrp="1"/>
          </p:cNvSpPr>
          <p:nvPr>
            <p:ph type="title"/>
          </p:nvPr>
        </p:nvSpPr>
        <p:spPr>
          <a:xfrm>
            <a:off x="588263" y="457200"/>
            <a:ext cx="11018520" cy="553998"/>
          </a:xfrm>
        </p:spPr>
        <p:txBody>
          <a:bodyPr/>
          <a:lstStyle/>
          <a:p>
            <a:r>
              <a:rPr lang="en-US"/>
              <a:t>.NET Core</a:t>
            </a:r>
          </a:p>
        </p:txBody>
      </p:sp>
    </p:spTree>
    <p:extLst>
      <p:ext uri="{BB962C8B-B14F-4D97-AF65-F5344CB8AC3E}">
        <p14:creationId xmlns:p14="http://schemas.microsoft.com/office/powerpoint/2010/main" val="21736327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xit" presetSubtype="0" fill="hold" grpId="0" nodeType="withEffect">
                                  <p:stCondLst>
                                    <p:cond delay="0"/>
                                  </p:stCondLst>
                                  <p:childTnLst>
                                    <p:animEffect transition="out" filter="fade">
                                      <p:cBhvr>
                                        <p:cTn id="9" dur="500"/>
                                        <p:tgtEl>
                                          <p:spTgt spid="39"/>
                                        </p:tgtEl>
                                      </p:cBhvr>
                                    </p:animEffect>
                                    <p:set>
                                      <p:cBhvr>
                                        <p:cTn id="10" dur="1" fill="hold">
                                          <p:stCondLst>
                                            <p:cond delay="499"/>
                                          </p:stCondLst>
                                        </p:cTn>
                                        <p:tgtEl>
                                          <p:spTgt spid="3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8"/>
                                        </p:tgtEl>
                                      </p:cBhvr>
                                    </p:animEffect>
                                    <p:set>
                                      <p:cBhvr>
                                        <p:cTn id="13" dur="1" fill="hold">
                                          <p:stCondLst>
                                            <p:cond delay="499"/>
                                          </p:stCondLst>
                                        </p:cTn>
                                        <p:tgtEl>
                                          <p:spTgt spid="38"/>
                                        </p:tgtEl>
                                        <p:attrNameLst>
                                          <p:attrName>style.visibility</p:attrName>
                                        </p:attrNameLst>
                                      </p:cBhvr>
                                      <p:to>
                                        <p:strVal val="hidden"/>
                                      </p:to>
                                    </p:set>
                                  </p:childTnLst>
                                </p:cTn>
                              </p:par>
                              <p:par>
                                <p:cTn id="14" presetID="35" presetClass="path" presetSubtype="0" accel="50000" decel="50000" fill="hold" nodeType="withEffect">
                                  <p:stCondLst>
                                    <p:cond delay="0"/>
                                  </p:stCondLst>
                                  <p:childTnLst>
                                    <p:animMotion origin="layout" path="M 0.00183 -0.00162 L -0.40885 -0.00254 " pathEditMode="relative" rAng="0" ptsTypes="AA">
                                      <p:cBhvr>
                                        <p:cTn id="15" dur="1000" fill="hold"/>
                                        <p:tgtEl>
                                          <p:spTgt spid="42"/>
                                        </p:tgtEl>
                                        <p:attrNameLst>
                                          <p:attrName>ppt_x</p:attrName>
                                          <p:attrName>ppt_y</p:attrName>
                                        </p:attrNameLst>
                                      </p:cBhvr>
                                      <p:rCtr x="-20534" y="-46"/>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35" presetClass="path" presetSubtype="0" accel="50000" decel="50000" fill="hold" nodeType="withEffect">
                                  <p:stCondLst>
                                    <p:cond delay="0"/>
                                  </p:stCondLst>
                                  <p:childTnLst>
                                    <p:animMotion origin="layout" path="M -0.00456 -0.00324 L -0.41068 -0.00023 " pathEditMode="relative" rAng="0" ptsTypes="AA">
                                      <p:cBhvr>
                                        <p:cTn id="21" dur="1000" fill="hold"/>
                                        <p:tgtEl>
                                          <p:spTgt spid="63"/>
                                        </p:tgtEl>
                                        <p:attrNameLst>
                                          <p:attrName>ppt_x</p:attrName>
                                          <p:attrName>ppt_y</p:attrName>
                                        </p:attrNameLst>
                                      </p:cBhvr>
                                      <p:rCtr x="-20313" y="139"/>
                                    </p:animMotion>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35" presetClass="path" presetSubtype="0" accel="50000" decel="50000" fill="hold" nodeType="withEffect">
                                  <p:stCondLst>
                                    <p:cond delay="0"/>
                                  </p:stCondLst>
                                  <p:childTnLst>
                                    <p:animMotion origin="layout" path="M -2.5E-6 -0.00486 L -0.41601 7.40741E-7 " pathEditMode="relative" rAng="0" ptsTypes="AA">
                                      <p:cBhvr>
                                        <p:cTn id="27" dur="1000" fill="hold"/>
                                        <p:tgtEl>
                                          <p:spTgt spid="67"/>
                                        </p:tgtEl>
                                        <p:attrNameLst>
                                          <p:attrName>ppt_x</p:attrName>
                                          <p:attrName>ppt_y</p:attrName>
                                        </p:attrNameLst>
                                      </p:cBhvr>
                                      <p:rCtr x="-20807" y="231"/>
                                    </p:animMotion>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fade">
                                      <p:cBhvr>
                                        <p:cTn id="31" dur="500"/>
                                        <p:tgtEl>
                                          <p:spTgt spid="71"/>
                                        </p:tgtEl>
                                      </p:cBhvr>
                                    </p:animEffect>
                                  </p:childTnLst>
                                </p:cTn>
                              </p:par>
                              <p:par>
                                <p:cTn id="32" presetID="10" presetClass="exit" presetSubtype="0" fill="hold" grpId="0" nodeType="withEffect">
                                  <p:stCondLst>
                                    <p:cond delay="0"/>
                                  </p:stCondLst>
                                  <p:childTnLst>
                                    <p:animEffect transition="out" filter="fade">
                                      <p:cBhvr>
                                        <p:cTn id="33" dur="500"/>
                                        <p:tgtEl>
                                          <p:spTgt spid="98"/>
                                        </p:tgtEl>
                                      </p:cBhvr>
                                    </p:animEffect>
                                    <p:set>
                                      <p:cBhvr>
                                        <p:cTn id="34" dur="1" fill="hold">
                                          <p:stCondLst>
                                            <p:cond delay="499"/>
                                          </p:stCondLst>
                                        </p:cTn>
                                        <p:tgtEl>
                                          <p:spTgt spid="98"/>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5" grpId="0"/>
      <p:bldP spid="71" grpId="0"/>
      <p:bldP spid="6" grpId="0"/>
      <p:bldP spid="38" grpId="0"/>
      <p:bldP spid="3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65AF6C-FC04-4EA3-A541-122E4D7A0919}"/>
              </a:ext>
            </a:extLst>
          </p:cNvPr>
          <p:cNvPicPr>
            <a:picLocks noChangeAspect="1"/>
          </p:cNvPicPr>
          <p:nvPr/>
        </p:nvPicPr>
        <p:blipFill>
          <a:blip r:embed="rId3"/>
          <a:stretch>
            <a:fillRect/>
          </a:stretch>
        </p:blipFill>
        <p:spPr>
          <a:xfrm>
            <a:off x="295873" y="184219"/>
            <a:ext cx="6578292" cy="4963134"/>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FDF927CD-07ED-49DA-8EF8-2AC474C6C5CC}"/>
              </a:ext>
            </a:extLst>
          </p:cNvPr>
          <p:cNvPicPr>
            <a:picLocks noChangeAspect="1"/>
          </p:cNvPicPr>
          <p:nvPr/>
        </p:nvPicPr>
        <p:blipFill>
          <a:blip r:embed="rId4"/>
          <a:stretch>
            <a:fillRect/>
          </a:stretch>
        </p:blipFill>
        <p:spPr>
          <a:xfrm>
            <a:off x="7069721" y="184219"/>
            <a:ext cx="4556786" cy="50602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773068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0777D6D-5971-4701-AC52-99BEA1684D1B}"/>
              </a:ext>
            </a:extLst>
          </p:cNvPr>
          <p:cNvPicPr>
            <a:picLocks noChangeAspect="1"/>
          </p:cNvPicPr>
          <p:nvPr/>
        </p:nvPicPr>
        <p:blipFill>
          <a:blip r:embed="rId3"/>
          <a:stretch>
            <a:fillRect/>
          </a:stretch>
        </p:blipFill>
        <p:spPr>
          <a:xfrm>
            <a:off x="107835" y="377744"/>
            <a:ext cx="11976330" cy="6102512"/>
          </a:xfrm>
          <a:prstGeom prst="rect">
            <a:avLst/>
          </a:prstGeom>
        </p:spPr>
      </p:pic>
      <p:sp>
        <p:nvSpPr>
          <p:cNvPr id="3" name="TextBox 2">
            <a:extLst>
              <a:ext uri="{FF2B5EF4-FFF2-40B4-BE49-F238E27FC236}">
                <a16:creationId xmlns:a16="http://schemas.microsoft.com/office/drawing/2014/main" id="{FC3D2C8E-559B-46FC-A3E1-E517846B013F}"/>
              </a:ext>
            </a:extLst>
          </p:cNvPr>
          <p:cNvSpPr txBox="1"/>
          <p:nvPr/>
        </p:nvSpPr>
        <p:spPr>
          <a:xfrm>
            <a:off x="10275506" y="6314228"/>
            <a:ext cx="175811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ighlight>
                  <a:srgbClr val="FFFF00"/>
                </a:highlight>
              </a:rPr>
              <a:t>//BUILD update</a:t>
            </a:r>
          </a:p>
        </p:txBody>
      </p:sp>
    </p:spTree>
    <p:extLst>
      <p:ext uri="{BB962C8B-B14F-4D97-AF65-F5344CB8AC3E}">
        <p14:creationId xmlns:p14="http://schemas.microsoft.com/office/powerpoint/2010/main" val="6009335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A8999E-67C5-4BB5-B65C-0893F6E051EB}"/>
              </a:ext>
            </a:extLst>
          </p:cNvPr>
          <p:cNvPicPr>
            <a:picLocks noChangeAspect="1"/>
          </p:cNvPicPr>
          <p:nvPr/>
        </p:nvPicPr>
        <p:blipFill>
          <a:blip r:embed="rId3"/>
          <a:stretch>
            <a:fillRect/>
          </a:stretch>
        </p:blipFill>
        <p:spPr>
          <a:xfrm>
            <a:off x="1499590" y="566309"/>
            <a:ext cx="9769823" cy="5725381"/>
          </a:xfrm>
          <a:prstGeom prst="rect">
            <a:avLst/>
          </a:prstGeom>
        </p:spPr>
      </p:pic>
      <p:sp>
        <p:nvSpPr>
          <p:cNvPr id="3" name="TextBox 2">
            <a:extLst>
              <a:ext uri="{FF2B5EF4-FFF2-40B4-BE49-F238E27FC236}">
                <a16:creationId xmlns:a16="http://schemas.microsoft.com/office/drawing/2014/main" id="{5D51555B-7049-477D-873B-4DF0472E2981}"/>
              </a:ext>
            </a:extLst>
          </p:cNvPr>
          <p:cNvSpPr txBox="1"/>
          <p:nvPr/>
        </p:nvSpPr>
        <p:spPr>
          <a:xfrm>
            <a:off x="10275506" y="6314228"/>
            <a:ext cx="175811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ighlight>
                  <a:srgbClr val="FFFF00"/>
                </a:highlight>
              </a:rPr>
              <a:t>//BUILD update</a:t>
            </a:r>
          </a:p>
        </p:txBody>
      </p:sp>
    </p:spTree>
    <p:extLst>
      <p:ext uri="{BB962C8B-B14F-4D97-AF65-F5344CB8AC3E}">
        <p14:creationId xmlns:p14="http://schemas.microsoft.com/office/powerpoint/2010/main" val="302319438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F831F5-29A0-44DD-A21B-349D327F31C3}"/>
              </a:ext>
            </a:extLst>
          </p:cNvPr>
          <p:cNvPicPr>
            <a:picLocks noChangeAspect="1"/>
          </p:cNvPicPr>
          <p:nvPr/>
        </p:nvPicPr>
        <p:blipFill>
          <a:blip r:embed="rId3"/>
          <a:stretch>
            <a:fillRect/>
          </a:stretch>
        </p:blipFill>
        <p:spPr>
          <a:xfrm>
            <a:off x="299803" y="526436"/>
            <a:ext cx="10178399" cy="5805128"/>
          </a:xfrm>
          <a:prstGeom prst="rect">
            <a:avLst/>
          </a:prstGeom>
        </p:spPr>
      </p:pic>
      <p:sp>
        <p:nvSpPr>
          <p:cNvPr id="4" name="TextBox 3">
            <a:extLst>
              <a:ext uri="{FF2B5EF4-FFF2-40B4-BE49-F238E27FC236}">
                <a16:creationId xmlns:a16="http://schemas.microsoft.com/office/drawing/2014/main" id="{6D6506E0-7541-4B94-924C-AACBEB5A1BA9}"/>
              </a:ext>
            </a:extLst>
          </p:cNvPr>
          <p:cNvSpPr txBox="1"/>
          <p:nvPr/>
        </p:nvSpPr>
        <p:spPr>
          <a:xfrm>
            <a:off x="10275506" y="6314228"/>
            <a:ext cx="175811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ighlight>
                  <a:srgbClr val="FFFF00"/>
                </a:highlight>
              </a:rPr>
              <a:t>//BUILD update</a:t>
            </a:r>
          </a:p>
        </p:txBody>
      </p:sp>
    </p:spTree>
    <p:extLst>
      <p:ext uri="{BB962C8B-B14F-4D97-AF65-F5344CB8AC3E}">
        <p14:creationId xmlns:p14="http://schemas.microsoft.com/office/powerpoint/2010/main" val="149863283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p:txBody>
          <a:bodyPr/>
          <a:lstStyle/>
          <a:p>
            <a:r>
              <a:rPr lang="en-US" dirty="0"/>
              <a:t>Demo #2 .NET Core for WinForms</a:t>
            </a:r>
          </a:p>
        </p:txBody>
      </p:sp>
    </p:spTree>
    <p:extLst>
      <p:ext uri="{BB962C8B-B14F-4D97-AF65-F5344CB8AC3E}">
        <p14:creationId xmlns:p14="http://schemas.microsoft.com/office/powerpoint/2010/main" val="109558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F2ADEF-3F24-4ECE-BF5A-5C2D4B28C90B}"/>
              </a:ext>
            </a:extLst>
          </p:cNvPr>
          <p:cNvPicPr>
            <a:picLocks noChangeAspect="1"/>
          </p:cNvPicPr>
          <p:nvPr/>
        </p:nvPicPr>
        <p:blipFill>
          <a:blip r:embed="rId3"/>
          <a:stretch>
            <a:fillRect/>
          </a:stretch>
        </p:blipFill>
        <p:spPr>
          <a:xfrm>
            <a:off x="300135" y="738265"/>
            <a:ext cx="11591730" cy="5381469"/>
          </a:xfrm>
          <a:prstGeom prst="rect">
            <a:avLst/>
          </a:prstGeom>
        </p:spPr>
      </p:pic>
      <p:sp>
        <p:nvSpPr>
          <p:cNvPr id="3" name="TextBox 2">
            <a:extLst>
              <a:ext uri="{FF2B5EF4-FFF2-40B4-BE49-F238E27FC236}">
                <a16:creationId xmlns:a16="http://schemas.microsoft.com/office/drawing/2014/main" id="{1786455B-B747-4273-9615-BD37B1E8B1B5}"/>
              </a:ext>
            </a:extLst>
          </p:cNvPr>
          <p:cNvSpPr txBox="1"/>
          <p:nvPr/>
        </p:nvSpPr>
        <p:spPr>
          <a:xfrm>
            <a:off x="10275506" y="6314228"/>
            <a:ext cx="175811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ighlight>
                  <a:srgbClr val="FFFF00"/>
                </a:highlight>
              </a:rPr>
              <a:t>//BUILD update</a:t>
            </a:r>
          </a:p>
        </p:txBody>
      </p:sp>
    </p:spTree>
    <p:extLst>
      <p:ext uri="{BB962C8B-B14F-4D97-AF65-F5344CB8AC3E}">
        <p14:creationId xmlns:p14="http://schemas.microsoft.com/office/powerpoint/2010/main" val="199179550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p:txBody>
          <a:bodyPr/>
          <a:lstStyle/>
          <a:p>
            <a:r>
              <a:rPr lang="en-US"/>
              <a:t>ASP.NET Core 3.0 Razor Components</a:t>
            </a:r>
          </a:p>
        </p:txBody>
      </p:sp>
      <p:sp>
        <p:nvSpPr>
          <p:cNvPr id="2" name="Text Placeholder 1">
            <a:extLst>
              <a:ext uri="{FF2B5EF4-FFF2-40B4-BE49-F238E27FC236}">
                <a16:creationId xmlns:a16="http://schemas.microsoft.com/office/drawing/2014/main" id="{9D248784-2C8E-44A2-899F-ED054B8CB822}"/>
              </a:ext>
            </a:extLst>
          </p:cNvPr>
          <p:cNvSpPr>
            <a:spLocks noGrp="1"/>
          </p:cNvSpPr>
          <p:nvPr>
            <p:ph type="body" sz="quarter" idx="10"/>
          </p:nvPr>
        </p:nvSpPr>
        <p:spPr>
          <a:xfrm>
            <a:off x="584200" y="1435497"/>
            <a:ext cx="11018520" cy="3681008"/>
          </a:xfrm>
        </p:spPr>
        <p:txBody>
          <a:bodyPr/>
          <a:lstStyle/>
          <a:p>
            <a:r>
              <a:rPr lang="en-US" dirty="0"/>
              <a:t>Build client-side Web UI in .NET</a:t>
            </a:r>
          </a:p>
          <a:p>
            <a:pPr lvl="1"/>
            <a:r>
              <a:rPr lang="en-US" dirty="0"/>
              <a:t>You don’t need to know AngularJS, React, Vue, etc.</a:t>
            </a:r>
          </a:p>
          <a:p>
            <a:pPr lvl="1"/>
            <a:r>
              <a:rPr lang="en-US" dirty="0"/>
              <a:t>Take advantage of stability and consistency of .NET</a:t>
            </a:r>
          </a:p>
          <a:p>
            <a:r>
              <a:rPr lang="en-US" dirty="0"/>
              <a:t>Runs in all browsers</a:t>
            </a:r>
          </a:p>
          <a:p>
            <a:pPr lvl="1"/>
            <a:r>
              <a:rPr lang="en-US" dirty="0"/>
              <a:t>Strongly typed on client and server</a:t>
            </a:r>
          </a:p>
          <a:p>
            <a:pPr lvl="1"/>
            <a:r>
              <a:rPr lang="en-US" dirty="0"/>
              <a:t>Share C# code with the client and the server</a:t>
            </a:r>
          </a:p>
          <a:p>
            <a:r>
              <a:rPr lang="en-US" dirty="0">
                <a:highlight>
                  <a:srgbClr val="FFFF00"/>
                </a:highlight>
              </a:rPr>
              <a:t>Web assembly </a:t>
            </a:r>
            <a:r>
              <a:rPr lang="en-US" dirty="0"/>
              <a:t>(optional and experimental)</a:t>
            </a:r>
          </a:p>
          <a:p>
            <a:pPr lvl="1"/>
            <a:r>
              <a:rPr lang="en-US" dirty="0"/>
              <a:t>Native performance</a:t>
            </a:r>
          </a:p>
          <a:p>
            <a:pPr lvl="1"/>
            <a:r>
              <a:rPr lang="en-US" dirty="0"/>
              <a:t>Requires no plugin or code translation</a:t>
            </a:r>
          </a:p>
        </p:txBody>
      </p:sp>
    </p:spTree>
    <p:extLst>
      <p:ext uri="{BB962C8B-B14F-4D97-AF65-F5344CB8AC3E}">
        <p14:creationId xmlns:p14="http://schemas.microsoft.com/office/powerpoint/2010/main" val="302533551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DAED70-E02A-4D68-A69B-E91C8E511A2A}"/>
              </a:ext>
            </a:extLst>
          </p:cNvPr>
          <p:cNvPicPr>
            <a:picLocks noChangeAspect="1"/>
          </p:cNvPicPr>
          <p:nvPr/>
        </p:nvPicPr>
        <p:blipFill>
          <a:blip r:embed="rId3"/>
          <a:stretch>
            <a:fillRect/>
          </a:stretch>
        </p:blipFill>
        <p:spPr>
          <a:xfrm>
            <a:off x="212360" y="567493"/>
            <a:ext cx="11767279" cy="5723014"/>
          </a:xfrm>
          <a:prstGeom prst="rect">
            <a:avLst/>
          </a:prstGeom>
        </p:spPr>
      </p:pic>
      <p:sp>
        <p:nvSpPr>
          <p:cNvPr id="4" name="TextBox 3">
            <a:extLst>
              <a:ext uri="{FF2B5EF4-FFF2-40B4-BE49-F238E27FC236}">
                <a16:creationId xmlns:a16="http://schemas.microsoft.com/office/drawing/2014/main" id="{1D797548-EA20-40B6-9E4C-1814A2D0614B}"/>
              </a:ext>
            </a:extLst>
          </p:cNvPr>
          <p:cNvSpPr txBox="1"/>
          <p:nvPr/>
        </p:nvSpPr>
        <p:spPr>
          <a:xfrm>
            <a:off x="10275506" y="6314228"/>
            <a:ext cx="175811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ighlight>
                  <a:srgbClr val="FFFF00"/>
                </a:highlight>
              </a:rPr>
              <a:t>//BUILD update</a:t>
            </a:r>
          </a:p>
        </p:txBody>
      </p:sp>
    </p:spTree>
    <p:extLst>
      <p:ext uri="{BB962C8B-B14F-4D97-AF65-F5344CB8AC3E}">
        <p14:creationId xmlns:p14="http://schemas.microsoft.com/office/powerpoint/2010/main" val="141186401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9A3D78-1180-4D95-8497-C66157BBE3F1}"/>
              </a:ext>
            </a:extLst>
          </p:cNvPr>
          <p:cNvPicPr>
            <a:picLocks noChangeAspect="1"/>
          </p:cNvPicPr>
          <p:nvPr/>
        </p:nvPicPr>
        <p:blipFill>
          <a:blip r:embed="rId3"/>
          <a:stretch>
            <a:fillRect/>
          </a:stretch>
        </p:blipFill>
        <p:spPr>
          <a:xfrm>
            <a:off x="467193" y="95813"/>
            <a:ext cx="11257613" cy="6666374"/>
          </a:xfrm>
          <a:prstGeom prst="rect">
            <a:avLst/>
          </a:prstGeom>
        </p:spPr>
      </p:pic>
    </p:spTree>
    <p:extLst>
      <p:ext uri="{BB962C8B-B14F-4D97-AF65-F5344CB8AC3E}">
        <p14:creationId xmlns:p14="http://schemas.microsoft.com/office/powerpoint/2010/main" val="83448958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D18C92-AD89-45B3-B3C0-55C7DAD6C215}"/>
              </a:ext>
            </a:extLst>
          </p:cNvPr>
          <p:cNvPicPr>
            <a:picLocks noChangeAspect="1"/>
          </p:cNvPicPr>
          <p:nvPr/>
        </p:nvPicPr>
        <p:blipFill>
          <a:blip r:embed="rId3"/>
          <a:stretch>
            <a:fillRect/>
          </a:stretch>
        </p:blipFill>
        <p:spPr>
          <a:xfrm>
            <a:off x="667090" y="539646"/>
            <a:ext cx="10857819" cy="5541676"/>
          </a:xfrm>
          <a:prstGeom prst="rect">
            <a:avLst/>
          </a:prstGeom>
        </p:spPr>
      </p:pic>
      <p:sp>
        <p:nvSpPr>
          <p:cNvPr id="3" name="TextBox 2">
            <a:extLst>
              <a:ext uri="{FF2B5EF4-FFF2-40B4-BE49-F238E27FC236}">
                <a16:creationId xmlns:a16="http://schemas.microsoft.com/office/drawing/2014/main" id="{4A4D7A1E-5EF2-449B-AF01-372D7D123C38}"/>
              </a:ext>
            </a:extLst>
          </p:cNvPr>
          <p:cNvSpPr txBox="1"/>
          <p:nvPr/>
        </p:nvSpPr>
        <p:spPr>
          <a:xfrm>
            <a:off x="10275506" y="6314228"/>
            <a:ext cx="175811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ighlight>
                  <a:srgbClr val="FFFF00"/>
                </a:highlight>
              </a:rPr>
              <a:t>//BUILD update</a:t>
            </a:r>
          </a:p>
        </p:txBody>
      </p:sp>
    </p:spTree>
    <p:extLst>
      <p:ext uri="{BB962C8B-B14F-4D97-AF65-F5344CB8AC3E}">
        <p14:creationId xmlns:p14="http://schemas.microsoft.com/office/powerpoint/2010/main" val="316001093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CAB8E6-1CF8-449D-96D6-36351AEB0352}"/>
              </a:ext>
            </a:extLst>
          </p:cNvPr>
          <p:cNvPicPr>
            <a:picLocks noChangeAspect="1"/>
          </p:cNvPicPr>
          <p:nvPr/>
        </p:nvPicPr>
        <p:blipFill>
          <a:blip r:embed="rId3"/>
          <a:stretch>
            <a:fillRect/>
          </a:stretch>
        </p:blipFill>
        <p:spPr>
          <a:xfrm>
            <a:off x="0" y="203747"/>
            <a:ext cx="11866171" cy="6450505"/>
          </a:xfrm>
          <a:prstGeom prst="rect">
            <a:avLst/>
          </a:prstGeom>
        </p:spPr>
      </p:pic>
    </p:spTree>
    <p:extLst>
      <p:ext uri="{BB962C8B-B14F-4D97-AF65-F5344CB8AC3E}">
        <p14:creationId xmlns:p14="http://schemas.microsoft.com/office/powerpoint/2010/main" val="48276202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7B382-9EE0-4F57-9461-4F150D468AB1}"/>
              </a:ext>
            </a:extLst>
          </p:cNvPr>
          <p:cNvSpPr txBox="1"/>
          <p:nvPr/>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3" name="TextBox 2">
            <a:extLst>
              <a:ext uri="{FF2B5EF4-FFF2-40B4-BE49-F238E27FC236}">
                <a16:creationId xmlns:a16="http://schemas.microsoft.com/office/drawing/2014/main" id="{D001A7FC-5AD1-48FF-81E2-BB6A0A748A8C}"/>
              </a:ext>
            </a:extLst>
          </p:cNvPr>
          <p:cNvSpPr txBox="1"/>
          <p:nvPr/>
        </p:nvSpPr>
        <p:spPr>
          <a:xfrm>
            <a:off x="0" y="4142676"/>
            <a:ext cx="12191999" cy="1966692"/>
          </a:xfrm>
          <a:prstGeom prst="rect">
            <a:avLst/>
          </a:prstGeom>
          <a:noFill/>
        </p:spPr>
        <p:txBody>
          <a:bodyPr wrap="square" lIns="182880" tIns="146304" rIns="182880" bIns="146304" rtlCol="0">
            <a:spAutoFit/>
          </a:bodyPr>
          <a:lstStyle/>
          <a:p>
            <a:pPr algn="ctr">
              <a:lnSpc>
                <a:spcPct val="90000"/>
              </a:lnSpc>
              <a:spcAft>
                <a:spcPts val="600"/>
              </a:spcAft>
            </a:pPr>
            <a:r>
              <a:rPr lang="en-US" sz="2400" i="1">
                <a:gradFill>
                  <a:gsLst>
                    <a:gs pos="25490">
                      <a:schemeClr val="tx1"/>
                    </a:gs>
                    <a:gs pos="42000">
                      <a:schemeClr val="tx1"/>
                    </a:gs>
                  </a:gsLst>
                  <a:lin ang="0" scaled="0"/>
                </a:gradFill>
              </a:rPr>
              <a:t>Free. Cross-platform. Open source. </a:t>
            </a:r>
          </a:p>
          <a:p>
            <a:pPr algn="ctr">
              <a:lnSpc>
                <a:spcPct val="90000"/>
              </a:lnSpc>
              <a:spcAft>
                <a:spcPts val="600"/>
              </a:spcAft>
            </a:pPr>
            <a:r>
              <a:rPr lang="en-US" sz="2400" i="1">
                <a:gradFill>
                  <a:gsLst>
                    <a:gs pos="25490">
                      <a:schemeClr val="tx1"/>
                    </a:gs>
                    <a:gs pos="42000">
                      <a:schemeClr val="tx1"/>
                    </a:gs>
                  </a:gsLst>
                  <a:lin ang="0" scaled="0"/>
                </a:gradFill>
              </a:rPr>
              <a:t>A developer platform for building all your apps. </a:t>
            </a:r>
          </a:p>
          <a:p>
            <a:pPr algn="ctr">
              <a:lnSpc>
                <a:spcPct val="90000"/>
              </a:lnSpc>
              <a:spcAft>
                <a:spcPts val="600"/>
              </a:spcAft>
            </a:pPr>
            <a:endParaRPr lang="en-US" sz="2400" i="1">
              <a:gradFill>
                <a:gsLst>
                  <a:gs pos="25490">
                    <a:schemeClr val="tx1"/>
                  </a:gs>
                  <a:gs pos="42000">
                    <a:schemeClr val="tx1"/>
                  </a:gs>
                </a:gsLst>
                <a:lin ang="0" scaled="0"/>
              </a:gradFill>
            </a:endParaRPr>
          </a:p>
          <a:p>
            <a:pPr algn="ctr">
              <a:lnSpc>
                <a:spcPct val="90000"/>
              </a:lnSpc>
              <a:spcAft>
                <a:spcPts val="600"/>
              </a:spcAft>
            </a:pPr>
            <a:r>
              <a:rPr lang="en-US" sz="3200" i="0">
                <a:gradFill>
                  <a:gsLst>
                    <a:gs pos="25490">
                      <a:schemeClr val="tx1"/>
                    </a:gs>
                    <a:gs pos="42000">
                      <a:schemeClr val="tx1"/>
                    </a:gs>
                  </a:gsLst>
                  <a:lin ang="0" scaled="0"/>
                </a:gradFill>
              </a:rPr>
              <a:t>www.dot.net</a:t>
            </a:r>
          </a:p>
        </p:txBody>
      </p:sp>
    </p:spTree>
    <p:extLst>
      <p:ext uri="{BB962C8B-B14F-4D97-AF65-F5344CB8AC3E}">
        <p14:creationId xmlns:p14="http://schemas.microsoft.com/office/powerpoint/2010/main" val="86626136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9B80A3-9A79-4E73-AD1F-C466031A8EA1}"/>
              </a:ext>
            </a:extLst>
          </p:cNvPr>
          <p:cNvPicPr>
            <a:picLocks noChangeAspect="1"/>
          </p:cNvPicPr>
          <p:nvPr/>
        </p:nvPicPr>
        <p:blipFill>
          <a:blip r:embed="rId3"/>
          <a:stretch>
            <a:fillRect/>
          </a:stretch>
        </p:blipFill>
        <p:spPr>
          <a:xfrm>
            <a:off x="0" y="305526"/>
            <a:ext cx="12192000" cy="6246948"/>
          </a:xfrm>
          <a:prstGeom prst="rect">
            <a:avLst/>
          </a:prstGeom>
        </p:spPr>
      </p:pic>
    </p:spTree>
    <p:extLst>
      <p:ext uri="{BB962C8B-B14F-4D97-AF65-F5344CB8AC3E}">
        <p14:creationId xmlns:p14="http://schemas.microsoft.com/office/powerpoint/2010/main" val="218438022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654F47-52A3-49AE-B30B-5528F7C1E711}"/>
              </a:ext>
            </a:extLst>
          </p:cNvPr>
          <p:cNvPicPr>
            <a:picLocks noChangeAspect="1"/>
          </p:cNvPicPr>
          <p:nvPr/>
        </p:nvPicPr>
        <p:blipFill>
          <a:blip r:embed="rId3"/>
          <a:stretch>
            <a:fillRect/>
          </a:stretch>
        </p:blipFill>
        <p:spPr>
          <a:xfrm>
            <a:off x="57944" y="269823"/>
            <a:ext cx="12205041" cy="6385810"/>
          </a:xfrm>
          <a:prstGeom prst="rect">
            <a:avLst/>
          </a:prstGeom>
        </p:spPr>
      </p:pic>
      <p:sp>
        <p:nvSpPr>
          <p:cNvPr id="4" name="TextBox 3">
            <a:extLst>
              <a:ext uri="{FF2B5EF4-FFF2-40B4-BE49-F238E27FC236}">
                <a16:creationId xmlns:a16="http://schemas.microsoft.com/office/drawing/2014/main" id="{20066AB4-2698-4DB9-AD2F-83FF16715B4D}"/>
              </a:ext>
            </a:extLst>
          </p:cNvPr>
          <p:cNvSpPr txBox="1"/>
          <p:nvPr/>
        </p:nvSpPr>
        <p:spPr>
          <a:xfrm>
            <a:off x="10275506" y="6314228"/>
            <a:ext cx="175811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ighlight>
                  <a:srgbClr val="FFFF00"/>
                </a:highlight>
              </a:rPr>
              <a:t>//BUILD update</a:t>
            </a:r>
          </a:p>
        </p:txBody>
      </p:sp>
    </p:spTree>
    <p:extLst>
      <p:ext uri="{BB962C8B-B14F-4D97-AF65-F5344CB8AC3E}">
        <p14:creationId xmlns:p14="http://schemas.microsoft.com/office/powerpoint/2010/main" val="83692804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CDED1D-962C-4CAB-9B50-D0670D685FC3}"/>
              </a:ext>
            </a:extLst>
          </p:cNvPr>
          <p:cNvPicPr>
            <a:picLocks noChangeAspect="1"/>
          </p:cNvPicPr>
          <p:nvPr/>
        </p:nvPicPr>
        <p:blipFill>
          <a:blip r:embed="rId3"/>
          <a:stretch>
            <a:fillRect/>
          </a:stretch>
        </p:blipFill>
        <p:spPr>
          <a:xfrm>
            <a:off x="1284270" y="988869"/>
            <a:ext cx="10129028" cy="5650931"/>
          </a:xfrm>
          <a:prstGeom prst="rect">
            <a:avLst/>
          </a:prstGeom>
        </p:spPr>
      </p:pic>
    </p:spTree>
    <p:extLst>
      <p:ext uri="{BB962C8B-B14F-4D97-AF65-F5344CB8AC3E}">
        <p14:creationId xmlns:p14="http://schemas.microsoft.com/office/powerpoint/2010/main" val="15171815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03DCF9-DABC-49AC-BA46-6CEC466AE159}"/>
              </a:ext>
            </a:extLst>
          </p:cNvPr>
          <p:cNvPicPr>
            <a:picLocks noChangeAspect="1"/>
          </p:cNvPicPr>
          <p:nvPr/>
        </p:nvPicPr>
        <p:blipFill>
          <a:blip r:embed="rId3"/>
          <a:stretch>
            <a:fillRect/>
          </a:stretch>
        </p:blipFill>
        <p:spPr>
          <a:xfrm>
            <a:off x="-42972" y="648324"/>
            <a:ext cx="12234972" cy="5561351"/>
          </a:xfrm>
          <a:prstGeom prst="rect">
            <a:avLst/>
          </a:prstGeom>
        </p:spPr>
      </p:pic>
      <p:sp>
        <p:nvSpPr>
          <p:cNvPr id="3" name="TextBox 2">
            <a:extLst>
              <a:ext uri="{FF2B5EF4-FFF2-40B4-BE49-F238E27FC236}">
                <a16:creationId xmlns:a16="http://schemas.microsoft.com/office/drawing/2014/main" id="{7261C551-264B-4B9B-9FF3-B23C65CD5B00}"/>
              </a:ext>
            </a:extLst>
          </p:cNvPr>
          <p:cNvSpPr txBox="1"/>
          <p:nvPr/>
        </p:nvSpPr>
        <p:spPr>
          <a:xfrm>
            <a:off x="10275506" y="6314228"/>
            <a:ext cx="175811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ighlight>
                  <a:srgbClr val="FFFF00"/>
                </a:highlight>
              </a:rPr>
              <a:t>//BUILD update</a:t>
            </a:r>
          </a:p>
        </p:txBody>
      </p:sp>
    </p:spTree>
    <p:extLst>
      <p:ext uri="{BB962C8B-B14F-4D97-AF65-F5344CB8AC3E}">
        <p14:creationId xmlns:p14="http://schemas.microsoft.com/office/powerpoint/2010/main" val="402595716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AE34D4-AB7E-4E9E-971B-BDF887CBB76F}"/>
              </a:ext>
            </a:extLst>
          </p:cNvPr>
          <p:cNvPicPr>
            <a:picLocks noChangeAspect="1"/>
          </p:cNvPicPr>
          <p:nvPr/>
        </p:nvPicPr>
        <p:blipFill>
          <a:blip r:embed="rId3"/>
          <a:stretch>
            <a:fillRect/>
          </a:stretch>
        </p:blipFill>
        <p:spPr>
          <a:xfrm>
            <a:off x="0" y="674558"/>
            <a:ext cx="12295327" cy="5276537"/>
          </a:xfrm>
          <a:prstGeom prst="rect">
            <a:avLst/>
          </a:prstGeom>
        </p:spPr>
      </p:pic>
      <p:sp>
        <p:nvSpPr>
          <p:cNvPr id="4" name="TextBox 3">
            <a:extLst>
              <a:ext uri="{FF2B5EF4-FFF2-40B4-BE49-F238E27FC236}">
                <a16:creationId xmlns:a16="http://schemas.microsoft.com/office/drawing/2014/main" id="{30F24FCD-CB00-4079-BA33-BD93B299CB36}"/>
              </a:ext>
            </a:extLst>
          </p:cNvPr>
          <p:cNvSpPr txBox="1"/>
          <p:nvPr/>
        </p:nvSpPr>
        <p:spPr>
          <a:xfrm>
            <a:off x="10275506" y="6314228"/>
            <a:ext cx="175811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ighlight>
                  <a:srgbClr val="FFFF00"/>
                </a:highlight>
              </a:rPr>
              <a:t>//BUILD update</a:t>
            </a:r>
          </a:p>
        </p:txBody>
      </p:sp>
    </p:spTree>
    <p:extLst>
      <p:ext uri="{BB962C8B-B14F-4D97-AF65-F5344CB8AC3E}">
        <p14:creationId xmlns:p14="http://schemas.microsoft.com/office/powerpoint/2010/main" val="219205772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801262-47D7-499B-857D-3DD6EEE199A3}"/>
              </a:ext>
            </a:extLst>
          </p:cNvPr>
          <p:cNvPicPr>
            <a:picLocks noChangeAspect="1"/>
          </p:cNvPicPr>
          <p:nvPr/>
        </p:nvPicPr>
        <p:blipFill>
          <a:blip r:embed="rId3"/>
          <a:stretch>
            <a:fillRect/>
          </a:stretch>
        </p:blipFill>
        <p:spPr>
          <a:xfrm>
            <a:off x="284934" y="509666"/>
            <a:ext cx="11579370" cy="5066675"/>
          </a:xfrm>
          <a:prstGeom prst="rect">
            <a:avLst/>
          </a:prstGeom>
        </p:spPr>
      </p:pic>
      <p:sp>
        <p:nvSpPr>
          <p:cNvPr id="3" name="TextBox 2">
            <a:extLst>
              <a:ext uri="{FF2B5EF4-FFF2-40B4-BE49-F238E27FC236}">
                <a16:creationId xmlns:a16="http://schemas.microsoft.com/office/drawing/2014/main" id="{860468DC-AAF6-4EC8-AF5D-B0253531A3AA}"/>
              </a:ext>
            </a:extLst>
          </p:cNvPr>
          <p:cNvSpPr txBox="1"/>
          <p:nvPr/>
        </p:nvSpPr>
        <p:spPr>
          <a:xfrm>
            <a:off x="10275506" y="6314228"/>
            <a:ext cx="175811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ighlight>
                  <a:srgbClr val="FFFF00"/>
                </a:highlight>
              </a:rPr>
              <a:t>//BUILD update</a:t>
            </a:r>
          </a:p>
        </p:txBody>
      </p:sp>
    </p:spTree>
    <p:extLst>
      <p:ext uri="{BB962C8B-B14F-4D97-AF65-F5344CB8AC3E}">
        <p14:creationId xmlns:p14="http://schemas.microsoft.com/office/powerpoint/2010/main" val="187696544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EA17AF-ED94-483C-9EAF-E9EE47C6A703}"/>
              </a:ext>
            </a:extLst>
          </p:cNvPr>
          <p:cNvPicPr>
            <a:picLocks noChangeAspect="1"/>
          </p:cNvPicPr>
          <p:nvPr/>
        </p:nvPicPr>
        <p:blipFill>
          <a:blip r:embed="rId3"/>
          <a:stretch>
            <a:fillRect/>
          </a:stretch>
        </p:blipFill>
        <p:spPr>
          <a:xfrm>
            <a:off x="134910" y="210244"/>
            <a:ext cx="11492581" cy="6205546"/>
          </a:xfrm>
          <a:prstGeom prst="rect">
            <a:avLst/>
          </a:prstGeom>
        </p:spPr>
      </p:pic>
      <p:sp>
        <p:nvSpPr>
          <p:cNvPr id="4" name="TextBox 3">
            <a:extLst>
              <a:ext uri="{FF2B5EF4-FFF2-40B4-BE49-F238E27FC236}">
                <a16:creationId xmlns:a16="http://schemas.microsoft.com/office/drawing/2014/main" id="{9F36D7B2-8397-4F66-ABBF-F06F4E8BE4EB}"/>
              </a:ext>
            </a:extLst>
          </p:cNvPr>
          <p:cNvSpPr txBox="1"/>
          <p:nvPr/>
        </p:nvSpPr>
        <p:spPr>
          <a:xfrm>
            <a:off x="10275506" y="6314228"/>
            <a:ext cx="175811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ighlight>
                  <a:srgbClr val="FFFF00"/>
                </a:highlight>
              </a:rPr>
              <a:t>//BUILD update</a:t>
            </a:r>
          </a:p>
        </p:txBody>
      </p:sp>
    </p:spTree>
    <p:extLst>
      <p:ext uri="{BB962C8B-B14F-4D97-AF65-F5344CB8AC3E}">
        <p14:creationId xmlns:p14="http://schemas.microsoft.com/office/powerpoint/2010/main" val="420946325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Arrow Connector 50">
            <a:extLst>
              <a:ext uri="{FF2B5EF4-FFF2-40B4-BE49-F238E27FC236}">
                <a16:creationId xmlns:a16="http://schemas.microsoft.com/office/drawing/2014/main" id="{22D1CE08-FC3E-4D7B-9194-8CD146D112C0}"/>
              </a:ext>
            </a:extLst>
          </p:cNvPr>
          <p:cNvCxnSpPr>
            <a:cxnSpLocks/>
          </p:cNvCxnSpPr>
          <p:nvPr/>
        </p:nvCxnSpPr>
        <p:spPr>
          <a:xfrm>
            <a:off x="2923777" y="1397574"/>
            <a:ext cx="2452101" cy="4008"/>
          </a:xfrm>
          <a:prstGeom prst="straightConnector1">
            <a:avLst/>
          </a:prstGeom>
          <a:ln>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35F457D-7CAA-48F5-A663-4FB539DE4604}"/>
              </a:ext>
            </a:extLst>
          </p:cNvPr>
          <p:cNvCxnSpPr>
            <a:cxnSpLocks/>
          </p:cNvCxnSpPr>
          <p:nvPr/>
        </p:nvCxnSpPr>
        <p:spPr>
          <a:xfrm>
            <a:off x="1423933" y="1397574"/>
            <a:ext cx="423917" cy="0"/>
          </a:xfrm>
          <a:prstGeom prst="straightConnector1">
            <a:avLst/>
          </a:prstGeom>
          <a:ln>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29480E53-0D1D-44B0-B456-32AD40C4C821}"/>
              </a:ext>
            </a:extLst>
          </p:cNvPr>
          <p:cNvSpPr/>
          <p:nvPr/>
        </p:nvSpPr>
        <p:spPr>
          <a:xfrm>
            <a:off x="5275347" y="3065786"/>
            <a:ext cx="1727711" cy="1797104"/>
          </a:xfrm>
          <a:prstGeom prst="rect">
            <a:avLst/>
          </a:prstGeom>
          <a:solidFill>
            <a:srgbClr val="002060"/>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505050"/>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2B2D7F04-A53A-4DB4-8FC6-1E83B113A5C6}"/>
              </a:ext>
            </a:extLst>
          </p:cNvPr>
          <p:cNvSpPr/>
          <p:nvPr/>
        </p:nvSpPr>
        <p:spPr>
          <a:xfrm>
            <a:off x="1352663" y="3065784"/>
            <a:ext cx="2114286" cy="1791999"/>
          </a:xfrm>
          <a:prstGeom prst="rect">
            <a:avLst/>
          </a:prstGeom>
          <a:solidFill>
            <a:schemeClr val="accent2"/>
          </a:solidFill>
          <a:ln w="9525">
            <a:noFill/>
          </a:ln>
        </p:spPr>
        <p:style>
          <a:lnRef idx="1">
            <a:schemeClr val="accent3"/>
          </a:lnRef>
          <a:fillRef idx="3">
            <a:schemeClr val="accent3"/>
          </a:fillRef>
          <a:effectRef idx="2">
            <a:schemeClr val="accent3"/>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gradFill>
                <a:gsLst>
                  <a:gs pos="2917">
                    <a:schemeClr val="bg1"/>
                  </a:gs>
                  <a:gs pos="31000">
                    <a:schemeClr val="bg1"/>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2917">
                    <a:schemeClr val="bg1"/>
                  </a:gs>
                  <a:gs pos="31000">
                    <a:schemeClr val="bg1"/>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chemeClr val="bg1"/>
                    </a:gs>
                    <a:gs pos="31000">
                      <a:schemeClr val="bg1"/>
                    </a:gs>
                  </a:gsLst>
                  <a:lin ang="5400000" scaled="0"/>
                </a:gradFill>
                <a:effectLst/>
                <a:uLnTx/>
                <a:uFillTx/>
                <a:latin typeface="Segoe UI" panose="020B0502040204020203" pitchFamily="34" charset="0"/>
                <a:ea typeface="+mn-ea"/>
                <a:cs typeface="Segoe UI" panose="020B0502040204020203" pitchFamily="34" charset="0"/>
              </a:rPr>
              <a:t>Highly-compatible, targeted improvements,  like last few releases</a:t>
            </a:r>
          </a:p>
        </p:txBody>
      </p:sp>
      <p:sp>
        <p:nvSpPr>
          <p:cNvPr id="7" name="TextBox 6">
            <a:extLst>
              <a:ext uri="{FF2B5EF4-FFF2-40B4-BE49-F238E27FC236}">
                <a16:creationId xmlns:a16="http://schemas.microsoft.com/office/drawing/2014/main" id="{097D88CD-55E5-447D-BC21-9231C29A8BDB}"/>
              </a:ext>
            </a:extLst>
          </p:cNvPr>
          <p:cNvSpPr txBox="1"/>
          <p:nvPr/>
        </p:nvSpPr>
        <p:spPr>
          <a:xfrm>
            <a:off x="1363012" y="5209712"/>
            <a:ext cx="2990749" cy="46166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39823">
                      <a:schemeClr val="tx1"/>
                    </a:gs>
                    <a:gs pos="2917">
                      <a:schemeClr val="tx1"/>
                    </a:gs>
                  </a:gsLst>
                  <a:lin ang="5400000" scaled="0"/>
                </a:gradFill>
                <a:effectLst/>
                <a:uLnTx/>
                <a:uFillTx/>
                <a:latin typeface="Segoe UI" panose="020B0502040204020203" pitchFamily="34" charset="0"/>
                <a:cs typeface="Segoe UI" panose="020B0502040204020203" pitchFamily="34" charset="0"/>
              </a:rPr>
              <a:t>.NET Framework support </a:t>
            </a:r>
            <a:r>
              <a:rPr kumimoji="0" lang="en-US" sz="1200" b="1" i="0" u="none" strike="noStrike" kern="1200" cap="none" spc="0" normalizeH="0" baseline="0" noProof="0">
                <a:ln>
                  <a:noFill/>
                </a:ln>
                <a:gradFill>
                  <a:gsLst>
                    <a:gs pos="39823">
                      <a:schemeClr val="tx1"/>
                    </a:gs>
                    <a:gs pos="2917">
                      <a:schemeClr val="tx1"/>
                    </a:gs>
                  </a:gsLst>
                  <a:lin ang="5400000" scaled="0"/>
                </a:gradFill>
                <a:effectLst/>
                <a:uLnTx/>
                <a:uFillTx/>
                <a:latin typeface="Segoe UI" panose="020B0502040204020203" pitchFamily="34" charset="0"/>
                <a:cs typeface="Segoe UI" panose="020B0502040204020203" pitchFamily="34" charset="0"/>
              </a:rPr>
              <a:t>unchanged</a:t>
            </a:r>
            <a:r>
              <a:rPr kumimoji="0" lang="en-US" sz="1200" b="0" i="0" u="none" strike="noStrike" kern="1200" cap="none" spc="0" normalizeH="0" baseline="0" noProof="0">
                <a:ln>
                  <a:noFill/>
                </a:ln>
                <a:gradFill>
                  <a:gsLst>
                    <a:gs pos="39823">
                      <a:schemeClr val="tx1"/>
                    </a:gs>
                    <a:gs pos="2917">
                      <a:schemeClr val="tx1"/>
                    </a:gs>
                  </a:gsLst>
                  <a:lin ang="5400000" scaled="0"/>
                </a:gradFill>
                <a:effectLst/>
                <a:uLnTx/>
                <a:uFillTx/>
                <a:latin typeface="Segoe UI" panose="020B0502040204020203" pitchFamily="34" charset="0"/>
                <a:cs typeface="Segoe UI" panose="020B0502040204020203" pitchFamily="34" charset="0"/>
              </a:rPr>
              <a:t> (supported for life of Windows)</a:t>
            </a:r>
          </a:p>
        </p:txBody>
      </p:sp>
      <p:sp>
        <p:nvSpPr>
          <p:cNvPr id="8" name="TextBox 7">
            <a:extLst>
              <a:ext uri="{FF2B5EF4-FFF2-40B4-BE49-F238E27FC236}">
                <a16:creationId xmlns:a16="http://schemas.microsoft.com/office/drawing/2014/main" id="{9C8A6DCF-BCA3-4DD6-8A1A-DC63BED0C053}"/>
              </a:ext>
            </a:extLst>
          </p:cNvPr>
          <p:cNvSpPr txBox="1"/>
          <p:nvPr/>
        </p:nvSpPr>
        <p:spPr>
          <a:xfrm>
            <a:off x="5273580" y="5233902"/>
            <a:ext cx="5676774" cy="461665"/>
          </a:xfrm>
          <a:prstGeom prst="rect">
            <a:avLst/>
          </a:prstGeom>
          <a:noFill/>
          <a:ln>
            <a:noFill/>
          </a:ln>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39823">
                      <a:schemeClr val="tx1"/>
                    </a:gs>
                    <a:gs pos="2917">
                      <a:schemeClr val="tx1"/>
                    </a:gs>
                  </a:gsLst>
                  <a:lin ang="5400000" scaled="0"/>
                </a:gradFill>
                <a:effectLst/>
                <a:uLnTx/>
                <a:uFillTx/>
                <a:cs typeface="Segoe UI Light" panose="020B0502040204020203" pitchFamily="34" charset="0"/>
              </a:rPr>
              <a:t>Side-by-side support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39823">
                      <a:schemeClr val="tx1"/>
                    </a:gs>
                    <a:gs pos="2917">
                      <a:schemeClr val="tx1"/>
                    </a:gs>
                  </a:gsLst>
                  <a:lin ang="5400000" scaled="0"/>
                </a:gradFill>
                <a:effectLst/>
                <a:uLnTx/>
                <a:uFillTx/>
                <a:cs typeface="Segoe UI Light" panose="020B0502040204020203" pitchFamily="34" charset="0"/>
              </a:rPr>
              <a:t>Self-contained EXEs</a:t>
            </a:r>
          </a:p>
        </p:txBody>
      </p:sp>
      <p:sp>
        <p:nvSpPr>
          <p:cNvPr id="27" name="Rectangle: Rounded Corners 26">
            <a:extLst>
              <a:ext uri="{FF2B5EF4-FFF2-40B4-BE49-F238E27FC236}">
                <a16:creationId xmlns:a16="http://schemas.microsoft.com/office/drawing/2014/main" id="{A5AA00FB-E439-414F-AFDE-14EBC0A71510}"/>
              </a:ext>
            </a:extLst>
          </p:cNvPr>
          <p:cNvSpPr/>
          <p:nvPr/>
        </p:nvSpPr>
        <p:spPr>
          <a:xfrm>
            <a:off x="5429701" y="3187357"/>
            <a:ext cx="1380944" cy="378524"/>
          </a:xfrm>
          <a:prstGeom prst="roundRect">
            <a:avLst/>
          </a:prstGeom>
          <a:solidFill>
            <a:schemeClr val="accent2">
              <a:lumMod val="90000"/>
              <a:lumOff val="1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chemeClr val="bg1"/>
                    </a:gs>
                    <a:gs pos="31000">
                      <a:schemeClr val="bg1"/>
                    </a:gs>
                  </a:gsLst>
                  <a:lin ang="5400000" scaled="0"/>
                </a:gradFill>
                <a:effectLst/>
                <a:uLnTx/>
                <a:uFillTx/>
                <a:latin typeface="Segoe UI"/>
                <a:ea typeface="+mn-ea"/>
                <a:cs typeface="+mn-cs"/>
              </a:rPr>
              <a:t>UWP</a:t>
            </a:r>
          </a:p>
        </p:txBody>
      </p:sp>
      <p:sp>
        <p:nvSpPr>
          <p:cNvPr id="53" name="Rectangle 52">
            <a:extLst>
              <a:ext uri="{FF2B5EF4-FFF2-40B4-BE49-F238E27FC236}">
                <a16:creationId xmlns:a16="http://schemas.microsoft.com/office/drawing/2014/main" id="{1DC982B8-128E-48D2-94D6-5B45510484BF}"/>
              </a:ext>
            </a:extLst>
          </p:cNvPr>
          <p:cNvSpPr/>
          <p:nvPr/>
        </p:nvSpPr>
        <p:spPr>
          <a:xfrm>
            <a:off x="5273580" y="2463143"/>
            <a:ext cx="1735871" cy="2395486"/>
          </a:xfrm>
          <a:prstGeom prst="rect">
            <a:avLst/>
          </a:prstGeom>
          <a:noFill/>
        </p:spPr>
        <p:style>
          <a:lnRef idx="2">
            <a:schemeClr val="dk1"/>
          </a:lnRef>
          <a:fillRef idx="1">
            <a:schemeClr val="lt1"/>
          </a:fillRef>
          <a:effectRef idx="0">
            <a:schemeClr val="dk1"/>
          </a:effectRef>
          <a:fontRef idx="minor">
            <a:schemeClr val="dk1"/>
          </a:fontRef>
        </p:style>
        <p:txBody>
          <a:bodyPr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39823">
                      <a:schemeClr val="tx1"/>
                    </a:gs>
                    <a:gs pos="2917">
                      <a:schemeClr val="tx1"/>
                    </a:gs>
                  </a:gsLst>
                  <a:lin ang="5400000" scaled="0"/>
                </a:gradFill>
                <a:effectLst/>
                <a:uLnTx/>
                <a:uFillTx/>
                <a:latin typeface="Segoe U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39823">
                      <a:schemeClr val="tx1"/>
                    </a:gs>
                    <a:gs pos="2917">
                      <a:schemeClr val="tx1"/>
                    </a:gs>
                  </a:gsLst>
                  <a:lin ang="5400000" scaled="0"/>
                </a:gradFill>
                <a:effectLst/>
                <a:uLnTx/>
                <a:uFillTx/>
                <a:latin typeface="Segoe UI"/>
                <a:ea typeface="+mn-ea"/>
                <a:cs typeface="+mn-cs"/>
              </a:rPr>
              <a:t>Windows-only</a:t>
            </a:r>
            <a:endParaRPr kumimoji="0" lang="en-US" sz="1600" b="0" i="0" u="none" strike="noStrike" kern="1200" cap="none" spc="0" normalizeH="0" baseline="0" noProof="0">
              <a:ln>
                <a:noFill/>
              </a:ln>
              <a:gradFill>
                <a:gsLst>
                  <a:gs pos="39823">
                    <a:schemeClr val="tx1"/>
                  </a:gs>
                  <a:gs pos="2917">
                    <a:schemeClr val="tx1"/>
                  </a:gs>
                </a:gsLst>
                <a:lin ang="5400000" scaled="0"/>
              </a:gradFill>
              <a:effectLst/>
              <a:uLnTx/>
              <a:uFillTx/>
              <a:latin typeface="Segoe UI"/>
              <a:ea typeface="+mn-ea"/>
              <a:cs typeface="+mn-cs"/>
            </a:endParaRPr>
          </a:p>
        </p:txBody>
      </p:sp>
      <p:pic>
        <p:nvPicPr>
          <p:cNvPr id="54" name="Picture 53" descr="A close up of a logo&#10;&#10;Description generated with very high confidence">
            <a:extLst>
              <a:ext uri="{FF2B5EF4-FFF2-40B4-BE49-F238E27FC236}">
                <a16:creationId xmlns:a16="http://schemas.microsoft.com/office/drawing/2014/main" id="{705ABFBF-E31D-4887-A62B-DF5A6D7083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9329" y="2623811"/>
            <a:ext cx="235418" cy="250918"/>
          </a:xfrm>
          <a:prstGeom prst="rect">
            <a:avLst/>
          </a:prstGeom>
        </p:spPr>
      </p:pic>
      <p:sp>
        <p:nvSpPr>
          <p:cNvPr id="41" name="Rectangle 40">
            <a:extLst>
              <a:ext uri="{FF2B5EF4-FFF2-40B4-BE49-F238E27FC236}">
                <a16:creationId xmlns:a16="http://schemas.microsoft.com/office/drawing/2014/main" id="{02C3CF1F-67A4-4843-8F64-0FAEB3D1BC4F}"/>
              </a:ext>
            </a:extLst>
          </p:cNvPr>
          <p:cNvSpPr/>
          <p:nvPr/>
        </p:nvSpPr>
        <p:spPr>
          <a:xfrm>
            <a:off x="8371959" y="3066629"/>
            <a:ext cx="1280160" cy="179030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chemeClr val="bg1"/>
                    </a:gs>
                    <a:gs pos="31000">
                      <a:schemeClr val="bg1"/>
                    </a:gs>
                  </a:gsLst>
                  <a:lin ang="5400000" scaled="0"/>
                </a:gradFill>
                <a:effectLst/>
                <a:uLnTx/>
                <a:uFillTx/>
                <a:latin typeface="Segoe UI"/>
                <a:ea typeface="+mn-ea"/>
                <a:cs typeface="+mn-cs"/>
              </a:rPr>
              <a:t>DATA</a:t>
            </a:r>
          </a:p>
        </p:txBody>
      </p:sp>
      <p:sp>
        <p:nvSpPr>
          <p:cNvPr id="40" name="Rectangle 39">
            <a:extLst>
              <a:ext uri="{FF2B5EF4-FFF2-40B4-BE49-F238E27FC236}">
                <a16:creationId xmlns:a16="http://schemas.microsoft.com/office/drawing/2014/main" id="{144F15FE-3A7B-4E6D-88E1-CD23180BD063}"/>
              </a:ext>
            </a:extLst>
          </p:cNvPr>
          <p:cNvSpPr/>
          <p:nvPr/>
        </p:nvSpPr>
        <p:spPr>
          <a:xfrm>
            <a:off x="7089205" y="3069170"/>
            <a:ext cx="1280160" cy="1790307"/>
          </a:xfrm>
          <a:prstGeom prst="rect">
            <a:avLst/>
          </a:prstGeom>
          <a:solidFill>
            <a:srgbClr val="FFB900"/>
          </a:solidFill>
          <a:ln/>
        </p:spPr>
        <p:style>
          <a:lnRef idx="1">
            <a:schemeClr val="accent6"/>
          </a:lnRef>
          <a:fillRef idx="2">
            <a:schemeClr val="accent6"/>
          </a:fillRef>
          <a:effectRef idx="1">
            <a:schemeClr val="accent6"/>
          </a:effectRef>
          <a:fontRef idx="minor">
            <a:schemeClr val="dk1"/>
          </a:fontRef>
        </p:style>
        <p:txBody>
          <a:bodyPr rtlCol="0" anchor="t"/>
          <a:lstStyle/>
          <a:p>
            <a:pPr algn="ctr">
              <a:lnSpc>
                <a:spcPct val="90000"/>
              </a:lnSpc>
              <a:spcAft>
                <a:spcPts val="600"/>
              </a:spcAft>
              <a:defRPr/>
            </a:pPr>
            <a:r>
              <a:rPr lang="en-US" sz="1300">
                <a:gradFill>
                  <a:gsLst>
                    <a:gs pos="2917">
                      <a:schemeClr val="tx1"/>
                    </a:gs>
                    <a:gs pos="30000">
                      <a:schemeClr val="tx1"/>
                    </a:gs>
                  </a:gsLst>
                  <a:lin ang="5400000" scaled="0"/>
                </a:gradFill>
                <a:latin typeface="Segoe UI Semibold" panose="020B0702040204020203" pitchFamily="34" charset="0"/>
              </a:rPr>
              <a:t>WEB</a:t>
            </a:r>
          </a:p>
        </p:txBody>
      </p:sp>
      <p:sp>
        <p:nvSpPr>
          <p:cNvPr id="38" name="Rectangle: Rounded Corners 37">
            <a:extLst>
              <a:ext uri="{FF2B5EF4-FFF2-40B4-BE49-F238E27FC236}">
                <a16:creationId xmlns:a16="http://schemas.microsoft.com/office/drawing/2014/main" id="{5F91F48F-2CCF-40C0-B869-F2D27AB9FD1A}"/>
              </a:ext>
            </a:extLst>
          </p:cNvPr>
          <p:cNvSpPr/>
          <p:nvPr/>
        </p:nvSpPr>
        <p:spPr>
          <a:xfrm>
            <a:off x="7170223" y="3598563"/>
            <a:ext cx="1118125" cy="731520"/>
          </a:xfrm>
          <a:prstGeom prst="roundRect">
            <a:avLst/>
          </a:prstGeom>
          <a:solidFill>
            <a:srgbClr val="FA7F22"/>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chemeClr val="bg1"/>
                    </a:gs>
                    <a:gs pos="31000">
                      <a:schemeClr val="bg1"/>
                    </a:gs>
                  </a:gsLst>
                  <a:lin ang="5400000" scaled="0"/>
                </a:gradFill>
                <a:effectLst/>
                <a:uLnTx/>
                <a:uFillTx/>
                <a:latin typeface="Segoe UI"/>
                <a:ea typeface="+mn-ea"/>
                <a:cs typeface="+mn-cs"/>
              </a:rPr>
              <a:t>ASP.NET Core</a:t>
            </a:r>
          </a:p>
        </p:txBody>
      </p:sp>
      <p:sp>
        <p:nvSpPr>
          <p:cNvPr id="39" name="Rectangle: Rounded Corners 38">
            <a:extLst>
              <a:ext uri="{FF2B5EF4-FFF2-40B4-BE49-F238E27FC236}">
                <a16:creationId xmlns:a16="http://schemas.microsoft.com/office/drawing/2014/main" id="{897E17CF-27B2-46DC-9EC4-A2A04CC2ED0F}"/>
              </a:ext>
            </a:extLst>
          </p:cNvPr>
          <p:cNvSpPr/>
          <p:nvPr/>
        </p:nvSpPr>
        <p:spPr>
          <a:xfrm>
            <a:off x="8449711" y="3596022"/>
            <a:ext cx="1124656" cy="731520"/>
          </a:xfrm>
          <a:prstGeom prst="roundRect">
            <a:avLst/>
          </a:prstGeom>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chemeClr val="bg1"/>
                    </a:gs>
                    <a:gs pos="31000">
                      <a:schemeClr val="bg1"/>
                    </a:gs>
                  </a:gsLst>
                  <a:lin ang="5400000" scaled="0"/>
                </a:gradFill>
                <a:effectLst/>
                <a:uLnTx/>
                <a:uFillTx/>
                <a:latin typeface="Segoe UI"/>
                <a:ea typeface="+mn-ea"/>
                <a:cs typeface="+mn-cs"/>
              </a:rPr>
              <a:t>EF 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chemeClr val="bg1"/>
                    </a:gs>
                    <a:gs pos="31000">
                      <a:schemeClr val="bg1"/>
                    </a:gs>
                  </a:gsLst>
                  <a:lin ang="5400000" scaled="0"/>
                </a:gradFill>
                <a:effectLst/>
                <a:uLnTx/>
                <a:uFillTx/>
                <a:latin typeface="Segoe UI"/>
                <a:ea typeface="+mn-ea"/>
                <a:cs typeface="+mn-cs"/>
              </a:rPr>
              <a:t>EF Core</a:t>
            </a:r>
          </a:p>
        </p:txBody>
      </p:sp>
      <p:pic>
        <p:nvPicPr>
          <p:cNvPr id="45" name="Picture 44" descr="A close up of a logo&#10;&#10;Description generated with very high confidence">
            <a:extLst>
              <a:ext uri="{FF2B5EF4-FFF2-40B4-BE49-F238E27FC236}">
                <a16:creationId xmlns:a16="http://schemas.microsoft.com/office/drawing/2014/main" id="{A68A71F0-19E1-4D49-B5F1-A1E162058A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2615" y="2565363"/>
            <a:ext cx="308221" cy="328515"/>
          </a:xfrm>
          <a:prstGeom prst="rect">
            <a:avLst/>
          </a:prstGeom>
        </p:spPr>
      </p:pic>
      <p:pic>
        <p:nvPicPr>
          <p:cNvPr id="46" name="Picture 45" descr="A close up of a logo&#10;&#10;Description generated with very high confidence">
            <a:extLst>
              <a:ext uri="{FF2B5EF4-FFF2-40B4-BE49-F238E27FC236}">
                <a16:creationId xmlns:a16="http://schemas.microsoft.com/office/drawing/2014/main" id="{31343F01-DA9E-44C0-9CDC-2697FB3B74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7601" y="2562693"/>
            <a:ext cx="256854" cy="273766"/>
          </a:xfrm>
          <a:prstGeom prst="rect">
            <a:avLst/>
          </a:prstGeom>
        </p:spPr>
      </p:pic>
      <p:pic>
        <p:nvPicPr>
          <p:cNvPr id="48" name="Picture 47" descr="A close up of a logo&#10;&#10;Description generated with very high confidence">
            <a:extLst>
              <a:ext uri="{FF2B5EF4-FFF2-40B4-BE49-F238E27FC236}">
                <a16:creationId xmlns:a16="http://schemas.microsoft.com/office/drawing/2014/main" id="{B6B6B6F8-A731-4E84-9FFD-358E25B13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6180" y="2590938"/>
            <a:ext cx="235418" cy="250918"/>
          </a:xfrm>
          <a:prstGeom prst="rect">
            <a:avLst/>
          </a:prstGeom>
        </p:spPr>
      </p:pic>
      <p:sp>
        <p:nvSpPr>
          <p:cNvPr id="56" name="Rectangle 55">
            <a:extLst>
              <a:ext uri="{FF2B5EF4-FFF2-40B4-BE49-F238E27FC236}">
                <a16:creationId xmlns:a16="http://schemas.microsoft.com/office/drawing/2014/main" id="{3A6CDE66-EB69-422F-B11F-B57430E0A9FC}"/>
              </a:ext>
            </a:extLst>
          </p:cNvPr>
          <p:cNvSpPr/>
          <p:nvPr/>
        </p:nvSpPr>
        <p:spPr>
          <a:xfrm>
            <a:off x="9661050" y="3069170"/>
            <a:ext cx="1289304" cy="1790307"/>
          </a:xfrm>
          <a:prstGeom prst="rect">
            <a:avLst/>
          </a:prstGeom>
          <a:solidFill>
            <a:srgbClr val="E81123"/>
          </a:solidFill>
          <a:ln>
            <a:noFill/>
          </a:ln>
        </p:spPr>
        <p:style>
          <a:lnRef idx="1">
            <a:schemeClr val="accent2"/>
          </a:lnRef>
          <a:fillRef idx="2">
            <a:schemeClr val="accent2"/>
          </a:fillRef>
          <a:effectRef idx="1">
            <a:schemeClr val="accent2"/>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chemeClr val="bg1"/>
                    </a:gs>
                    <a:gs pos="31000">
                      <a:schemeClr val="bg1"/>
                    </a:gs>
                  </a:gsLst>
                  <a:lin ang="5400000" scaled="0"/>
                </a:gradFill>
                <a:effectLst/>
                <a:uLnTx/>
                <a:uFillTx/>
                <a:latin typeface="Segoe UI"/>
                <a:ea typeface="+mn-ea"/>
                <a:cs typeface="+mn-cs"/>
              </a:rPr>
              <a:t>AI/ML</a:t>
            </a:r>
          </a:p>
        </p:txBody>
      </p:sp>
      <p:sp>
        <p:nvSpPr>
          <p:cNvPr id="57" name="Rectangle: Rounded Corners 56">
            <a:extLst>
              <a:ext uri="{FF2B5EF4-FFF2-40B4-BE49-F238E27FC236}">
                <a16:creationId xmlns:a16="http://schemas.microsoft.com/office/drawing/2014/main" id="{B8268190-15F0-48C7-B345-31099C1AA9CC}"/>
              </a:ext>
            </a:extLst>
          </p:cNvPr>
          <p:cNvSpPr/>
          <p:nvPr/>
        </p:nvSpPr>
        <p:spPr>
          <a:xfrm>
            <a:off x="9737612" y="3598563"/>
            <a:ext cx="1136181" cy="731520"/>
          </a:xfrm>
          <a:prstGeom prst="roundRect">
            <a:avLst/>
          </a:prstGeom>
          <a:solidFill>
            <a:srgbClr val="C40E1F"/>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chemeClr val="bg1"/>
                    </a:gs>
                    <a:gs pos="31000">
                      <a:schemeClr val="bg1"/>
                    </a:gs>
                  </a:gsLst>
                  <a:lin ang="5400000" scaled="0"/>
                </a:gradFill>
                <a:effectLst/>
                <a:uLnTx/>
                <a:uFillTx/>
                <a:latin typeface="Segoe UI"/>
                <a:ea typeface="+mn-ea"/>
                <a:cs typeface="+mn-cs"/>
              </a:rPr>
              <a:t>ML.NET</a:t>
            </a:r>
          </a:p>
        </p:txBody>
      </p:sp>
      <p:sp>
        <p:nvSpPr>
          <p:cNvPr id="33" name="Rectangle: Rounded Corners 34">
            <a:extLst>
              <a:ext uri="{FF2B5EF4-FFF2-40B4-BE49-F238E27FC236}">
                <a16:creationId xmlns:a16="http://schemas.microsoft.com/office/drawing/2014/main" id="{E621BE2C-D87E-7641-8ECD-39A5B9DEE4D4}"/>
              </a:ext>
            </a:extLst>
          </p:cNvPr>
          <p:cNvSpPr/>
          <p:nvPr/>
        </p:nvSpPr>
        <p:spPr>
          <a:xfrm>
            <a:off x="5418337" y="3721777"/>
            <a:ext cx="1380944" cy="378523"/>
          </a:xfrm>
          <a:prstGeom prst="roundRect">
            <a:avLst/>
          </a:prstGeom>
          <a:solidFill>
            <a:schemeClr val="accent2">
              <a:lumMod val="90000"/>
              <a:lumOff val="1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chemeClr val="bg1"/>
                    </a:gs>
                    <a:gs pos="31000">
                      <a:schemeClr val="bg1"/>
                    </a:gs>
                  </a:gsLst>
                  <a:lin ang="5400000" scaled="0"/>
                </a:gradFill>
                <a:effectLst/>
                <a:uLnTx/>
                <a:uFillTx/>
                <a:latin typeface="Segoe UI"/>
                <a:ea typeface="+mn-ea"/>
                <a:cs typeface="+mn-cs"/>
              </a:rPr>
              <a:t>WPF</a:t>
            </a:r>
          </a:p>
        </p:txBody>
      </p:sp>
      <p:sp>
        <p:nvSpPr>
          <p:cNvPr id="3" name="TextBox 2">
            <a:extLst>
              <a:ext uri="{FF2B5EF4-FFF2-40B4-BE49-F238E27FC236}">
                <a16:creationId xmlns:a16="http://schemas.microsoft.com/office/drawing/2014/main" id="{1768CE2D-44CB-1F44-BD1E-80496D1F09A7}"/>
              </a:ext>
            </a:extLst>
          </p:cNvPr>
          <p:cNvSpPr txBox="1"/>
          <p:nvPr/>
        </p:nvSpPr>
        <p:spPr>
          <a:xfrm>
            <a:off x="4985137" y="1860663"/>
            <a:ext cx="630269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a:ln>
                  <a:noFill/>
                </a:ln>
                <a:gradFill>
                  <a:gsLst>
                    <a:gs pos="39823">
                      <a:schemeClr val="tx1"/>
                    </a:gs>
                    <a:gs pos="2917">
                      <a:schemeClr val="tx1"/>
                    </a:gs>
                  </a:gsLst>
                  <a:lin ang="5400000" scaled="0"/>
                </a:gradFill>
                <a:effectLst/>
                <a:uLnTx/>
                <a:uFillTx/>
                <a:latin typeface="Segoe UI"/>
                <a:ea typeface="+mn-ea"/>
                <a:cs typeface="+mn-cs"/>
              </a:rPr>
              <a:t>.NET Core 3</a:t>
            </a:r>
          </a:p>
        </p:txBody>
      </p:sp>
      <p:sp>
        <p:nvSpPr>
          <p:cNvPr id="42" name="TextBox 41">
            <a:extLst>
              <a:ext uri="{FF2B5EF4-FFF2-40B4-BE49-F238E27FC236}">
                <a16:creationId xmlns:a16="http://schemas.microsoft.com/office/drawing/2014/main" id="{2670DD0D-B840-0544-B77B-2719D6AF62FC}"/>
              </a:ext>
            </a:extLst>
          </p:cNvPr>
          <p:cNvSpPr txBox="1"/>
          <p:nvPr/>
        </p:nvSpPr>
        <p:spPr>
          <a:xfrm>
            <a:off x="1170924" y="1878822"/>
            <a:ext cx="254288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a:ln>
                  <a:noFill/>
                </a:ln>
                <a:gradFill>
                  <a:gsLst>
                    <a:gs pos="39823">
                      <a:schemeClr val="tx1"/>
                    </a:gs>
                    <a:gs pos="2917">
                      <a:schemeClr val="tx1"/>
                    </a:gs>
                  </a:gsLst>
                  <a:lin ang="5400000" scaled="0"/>
                </a:gradFill>
                <a:effectLst/>
                <a:uLnTx/>
                <a:uFillTx/>
                <a:latin typeface="Segoe UI"/>
                <a:ea typeface="+mn-ea"/>
                <a:cs typeface="+mn-cs"/>
              </a:rPr>
              <a:t>.NET Framework 4.8</a:t>
            </a:r>
          </a:p>
        </p:txBody>
      </p:sp>
      <p:sp>
        <p:nvSpPr>
          <p:cNvPr id="43" name="Rectangle 42">
            <a:extLst>
              <a:ext uri="{FF2B5EF4-FFF2-40B4-BE49-F238E27FC236}">
                <a16:creationId xmlns:a16="http://schemas.microsoft.com/office/drawing/2014/main" id="{FD7309AA-0DF8-454A-BC44-8B6D36BA6C6B}"/>
              </a:ext>
            </a:extLst>
          </p:cNvPr>
          <p:cNvSpPr/>
          <p:nvPr/>
        </p:nvSpPr>
        <p:spPr>
          <a:xfrm>
            <a:off x="1352664" y="4861955"/>
            <a:ext cx="9597690" cy="317451"/>
          </a:xfrm>
          <a:prstGeom prst="rect">
            <a:avLst/>
          </a:prstGeom>
          <a:solidFill>
            <a:srgbClr val="5C2D91"/>
          </a:solidFill>
          <a:ln w="12700">
            <a:no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chemeClr val="bg1"/>
                    </a:gs>
                    <a:gs pos="31000">
                      <a:schemeClr val="bg1"/>
                    </a:gs>
                  </a:gsLst>
                  <a:lin ang="5400000" scaled="0"/>
                </a:gradFill>
                <a:effectLst/>
                <a:uLnTx/>
                <a:uFillTx/>
                <a:latin typeface="Segoe UI Semibold" panose="020B0702040204020203" pitchFamily="34" charset="0"/>
                <a:ea typeface="+mn-ea"/>
                <a:cs typeface="Segoe UI Semibold" panose="020B0702040204020203" pitchFamily="34" charset="0"/>
              </a:rPr>
              <a:t>.NET STANDARD</a:t>
            </a:r>
          </a:p>
        </p:txBody>
      </p:sp>
      <p:sp>
        <p:nvSpPr>
          <p:cNvPr id="52" name="Rectangle 51">
            <a:extLst>
              <a:ext uri="{FF2B5EF4-FFF2-40B4-BE49-F238E27FC236}">
                <a16:creationId xmlns:a16="http://schemas.microsoft.com/office/drawing/2014/main" id="{49989D8F-D469-4C58-B40A-5CCF4CA4FE1C}"/>
              </a:ext>
            </a:extLst>
          </p:cNvPr>
          <p:cNvSpPr/>
          <p:nvPr/>
        </p:nvSpPr>
        <p:spPr>
          <a:xfrm>
            <a:off x="7089205" y="2462296"/>
            <a:ext cx="3861149" cy="2397181"/>
          </a:xfrm>
          <a:prstGeom prst="rect">
            <a:avLst/>
          </a:prstGeom>
          <a:noFill/>
        </p:spPr>
        <p:style>
          <a:lnRef idx="2">
            <a:schemeClr val="dk1"/>
          </a:lnRef>
          <a:fillRef idx="1">
            <a:schemeClr val="lt1"/>
          </a:fillRef>
          <a:effectRef idx="0">
            <a:schemeClr val="dk1"/>
          </a:effectRef>
          <a:fontRef idx="minor">
            <a:schemeClr val="dk1"/>
          </a:fontRef>
        </p:style>
        <p:txBody>
          <a:bodyPr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br>
              <a:rPr kumimoji="0" lang="en-US" sz="1600" b="0" i="0" u="none" strike="noStrike" kern="1200" cap="none" spc="0" normalizeH="0" baseline="0" noProof="0">
                <a:ln>
                  <a:noFill/>
                </a:ln>
                <a:solidFill>
                  <a:srgbClr val="505050"/>
                </a:solidFill>
                <a:effectLst/>
                <a:uLnTx/>
                <a:uFillTx/>
                <a:latin typeface="Segoe UI"/>
                <a:ea typeface="+mn-ea"/>
                <a:cs typeface="+mn-cs"/>
              </a:rPr>
            </a:b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6B91BB5F-C214-4A15-A472-16F10CAD87D9}"/>
              </a:ext>
            </a:extLst>
          </p:cNvPr>
          <p:cNvGrpSpPr/>
          <p:nvPr/>
        </p:nvGrpSpPr>
        <p:grpSpPr>
          <a:xfrm>
            <a:off x="434239" y="923467"/>
            <a:ext cx="999045" cy="953377"/>
            <a:chOff x="938885" y="647952"/>
            <a:chExt cx="821946" cy="821722"/>
          </a:xfrm>
        </p:grpSpPr>
        <p:sp>
          <p:nvSpPr>
            <p:cNvPr id="15" name="Oval 14">
              <a:extLst>
                <a:ext uri="{FF2B5EF4-FFF2-40B4-BE49-F238E27FC236}">
                  <a16:creationId xmlns:a16="http://schemas.microsoft.com/office/drawing/2014/main" id="{DE8A79F0-79D9-4D63-9005-1F6999A6806A}"/>
                </a:ext>
              </a:extLst>
            </p:cNvPr>
            <p:cNvSpPr/>
            <p:nvPr/>
          </p:nvSpPr>
          <p:spPr>
            <a:xfrm>
              <a:off x="939109" y="647952"/>
              <a:ext cx="821722" cy="821722"/>
            </a:xfrm>
            <a:prstGeom prst="ellipse">
              <a:avLst/>
            </a:prstGeom>
            <a:solidFill>
              <a:srgbClr val="FF8C00"/>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2917">
                      <a:schemeClr val="tx1"/>
                    </a:gs>
                    <a:gs pos="33000">
                      <a:schemeClr val="tx1"/>
                    </a:gs>
                  </a:gsLst>
                  <a:lin ang="5400000" scaled="0"/>
                </a:gradFill>
                <a:effectLst/>
                <a:uLnTx/>
                <a:uFillTx/>
                <a:latin typeface="Segoe UI"/>
                <a:ea typeface="+mn-ea"/>
                <a:cs typeface="+mn-cs"/>
              </a:endParaRPr>
            </a:p>
          </p:txBody>
        </p:sp>
        <p:sp>
          <p:nvSpPr>
            <p:cNvPr id="16" name="TextBox 15">
              <a:extLst>
                <a:ext uri="{FF2B5EF4-FFF2-40B4-BE49-F238E27FC236}">
                  <a16:creationId xmlns:a16="http://schemas.microsoft.com/office/drawing/2014/main" id="{D1CB5501-13E6-45E5-A15A-5D8B30BDEBE4}"/>
                </a:ext>
              </a:extLst>
            </p:cNvPr>
            <p:cNvSpPr txBox="1"/>
            <p:nvPr/>
          </p:nvSpPr>
          <p:spPr>
            <a:xfrm>
              <a:off x="938885" y="852414"/>
              <a:ext cx="814253" cy="397912"/>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chemeClr val="tx1"/>
                      </a:gs>
                      <a:gs pos="31000">
                        <a:schemeClr val="tx1"/>
                      </a:gs>
                    </a:gsLst>
                    <a:lin ang="5400000" scaled="0"/>
                  </a:gradFill>
                  <a:effectLst/>
                  <a:uLnTx/>
                  <a:uFillTx/>
                  <a:latin typeface="Segoe UI"/>
                  <a:ea typeface="+mn-ea"/>
                  <a:cs typeface="Segoe UI Light" panose="020B0502040204020203" pitchFamily="34" charset="0"/>
                </a:rPr>
                <a:t>Existing app</a:t>
              </a:r>
            </a:p>
          </p:txBody>
        </p:sp>
      </p:grpSp>
      <p:grpSp>
        <p:nvGrpSpPr>
          <p:cNvPr id="19" name="Group 18">
            <a:extLst>
              <a:ext uri="{FF2B5EF4-FFF2-40B4-BE49-F238E27FC236}">
                <a16:creationId xmlns:a16="http://schemas.microsoft.com/office/drawing/2014/main" id="{91783724-8A6C-4E21-878D-BD1D4840A42C}"/>
              </a:ext>
            </a:extLst>
          </p:cNvPr>
          <p:cNvGrpSpPr/>
          <p:nvPr/>
        </p:nvGrpSpPr>
        <p:grpSpPr>
          <a:xfrm>
            <a:off x="1910346" y="928132"/>
            <a:ext cx="1067253" cy="944046"/>
            <a:chOff x="2055320" y="635013"/>
            <a:chExt cx="860302" cy="821722"/>
          </a:xfrm>
          <a:solidFill>
            <a:srgbClr val="0078D7"/>
          </a:solidFill>
        </p:grpSpPr>
        <p:sp>
          <p:nvSpPr>
            <p:cNvPr id="67" name="Oval 66">
              <a:extLst>
                <a:ext uri="{FF2B5EF4-FFF2-40B4-BE49-F238E27FC236}">
                  <a16:creationId xmlns:a16="http://schemas.microsoft.com/office/drawing/2014/main" id="{CED51C05-B590-4F6E-84E9-694A199671F4}"/>
                </a:ext>
              </a:extLst>
            </p:cNvPr>
            <p:cNvSpPr/>
            <p:nvPr/>
          </p:nvSpPr>
          <p:spPr>
            <a:xfrm>
              <a:off x="2080581" y="635013"/>
              <a:ext cx="821722" cy="821722"/>
            </a:xfrm>
            <a:prstGeom prst="ellipse">
              <a:avLst/>
            </a:prstGeom>
            <a:solidFill>
              <a:schemeClr val="accent1"/>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2917">
                      <a:schemeClr val="bg1"/>
                    </a:gs>
                    <a:gs pos="31000">
                      <a:schemeClr val="bg1"/>
                    </a:gs>
                  </a:gsLst>
                  <a:lin ang="5400000" scaled="0"/>
                </a:gradFill>
                <a:effectLst/>
                <a:uLnTx/>
                <a:uFillTx/>
                <a:latin typeface="Segoe UI"/>
                <a:ea typeface="+mn-ea"/>
                <a:cs typeface="+mn-cs"/>
              </a:endParaRPr>
            </a:p>
          </p:txBody>
        </p:sp>
        <p:sp>
          <p:nvSpPr>
            <p:cNvPr id="70" name="TextBox 69">
              <a:extLst>
                <a:ext uri="{FF2B5EF4-FFF2-40B4-BE49-F238E27FC236}">
                  <a16:creationId xmlns:a16="http://schemas.microsoft.com/office/drawing/2014/main" id="{EDD97EB3-4A5F-443D-9590-6667D7A41478}"/>
                </a:ext>
              </a:extLst>
            </p:cNvPr>
            <p:cNvSpPr txBox="1"/>
            <p:nvPr/>
          </p:nvSpPr>
          <p:spPr>
            <a:xfrm>
              <a:off x="2055320" y="755309"/>
              <a:ext cx="860302" cy="522398"/>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2917">
                        <a:schemeClr val="bg1"/>
                      </a:gs>
                      <a:gs pos="31000">
                        <a:schemeClr val="bg1"/>
                      </a:gs>
                    </a:gsLst>
                    <a:lin ang="5400000" scaled="0"/>
                  </a:gradFill>
                  <a:effectLst/>
                  <a:uLnTx/>
                  <a:uFillTx/>
                  <a:latin typeface="Segoe UI"/>
                  <a:ea typeface="+mn-ea"/>
                  <a:cs typeface="Segoe UI Light" panose="020B0502040204020203" pitchFamily="34" charset="0"/>
                </a:rPr>
                <a:t>Highly compatible updates</a:t>
              </a:r>
            </a:p>
          </p:txBody>
        </p:sp>
      </p:grpSp>
      <p:grpSp>
        <p:nvGrpSpPr>
          <p:cNvPr id="25" name="Group 24">
            <a:extLst>
              <a:ext uri="{FF2B5EF4-FFF2-40B4-BE49-F238E27FC236}">
                <a16:creationId xmlns:a16="http://schemas.microsoft.com/office/drawing/2014/main" id="{9CCEEE13-974A-4A26-A00F-B55D58EA4C7F}"/>
              </a:ext>
            </a:extLst>
          </p:cNvPr>
          <p:cNvGrpSpPr/>
          <p:nvPr/>
        </p:nvGrpSpPr>
        <p:grpSpPr>
          <a:xfrm>
            <a:off x="5429700" y="898001"/>
            <a:ext cx="1203968" cy="1004308"/>
            <a:chOff x="8782728" y="628702"/>
            <a:chExt cx="949729" cy="821722"/>
          </a:xfrm>
          <a:solidFill>
            <a:srgbClr val="008272"/>
          </a:solidFill>
        </p:grpSpPr>
        <p:sp>
          <p:nvSpPr>
            <p:cNvPr id="69" name="Oval 68">
              <a:extLst>
                <a:ext uri="{FF2B5EF4-FFF2-40B4-BE49-F238E27FC236}">
                  <a16:creationId xmlns:a16="http://schemas.microsoft.com/office/drawing/2014/main" id="{0BF50027-5488-4544-BEB5-3601457524C8}"/>
                </a:ext>
              </a:extLst>
            </p:cNvPr>
            <p:cNvSpPr/>
            <p:nvPr/>
          </p:nvSpPr>
          <p:spPr>
            <a:xfrm>
              <a:off x="8841132" y="628702"/>
              <a:ext cx="821722" cy="821722"/>
            </a:xfrm>
            <a:prstGeom prst="ellipse">
              <a:avLst/>
            </a:prstGeom>
            <a:solidFill>
              <a:schemeClr val="accent2"/>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2917">
                      <a:schemeClr val="bg1"/>
                    </a:gs>
                    <a:gs pos="31000">
                      <a:schemeClr val="bg1"/>
                    </a:gs>
                  </a:gsLst>
                  <a:lin ang="5400000" scaled="0"/>
                </a:gradFill>
                <a:effectLst/>
                <a:uLnTx/>
                <a:uFillTx/>
                <a:latin typeface="Segoe UI"/>
                <a:ea typeface="+mn-ea"/>
                <a:cs typeface="+mn-cs"/>
              </a:endParaRPr>
            </a:p>
          </p:txBody>
        </p:sp>
        <p:sp>
          <p:nvSpPr>
            <p:cNvPr id="72" name="TextBox 71">
              <a:extLst>
                <a:ext uri="{FF2B5EF4-FFF2-40B4-BE49-F238E27FC236}">
                  <a16:creationId xmlns:a16="http://schemas.microsoft.com/office/drawing/2014/main" id="{80AD7103-47C9-4A44-A815-FC1B4DA90AED}"/>
                </a:ext>
              </a:extLst>
            </p:cNvPr>
            <p:cNvSpPr txBox="1"/>
            <p:nvPr/>
          </p:nvSpPr>
          <p:spPr>
            <a:xfrm>
              <a:off x="8782728" y="725954"/>
              <a:ext cx="949729" cy="62955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2917">
                        <a:schemeClr val="bg1"/>
                      </a:gs>
                      <a:gs pos="31000">
                        <a:schemeClr val="bg1"/>
                      </a:gs>
                    </a:gsLst>
                    <a:lin ang="5400000" scaled="0"/>
                  </a:gradFill>
                  <a:effectLst/>
                  <a:uLnTx/>
                  <a:uFillTx/>
                  <a:latin typeface="Segoe UI"/>
                  <a:ea typeface="+mn-ea"/>
                  <a:cs typeface="Segoe UI Light" panose="020B0502040204020203" pitchFamily="34" charset="0"/>
                </a:rPr>
                <a:t>Install .NET Core updates per your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2917">
                        <a:schemeClr val="bg1"/>
                      </a:gs>
                      <a:gs pos="31000">
                        <a:schemeClr val="bg1"/>
                      </a:gs>
                    </a:gsLst>
                    <a:lin ang="5400000" scaled="0"/>
                  </a:gradFill>
                  <a:effectLst/>
                  <a:uLnTx/>
                  <a:uFillTx/>
                  <a:latin typeface="Segoe UI"/>
                  <a:ea typeface="+mn-ea"/>
                  <a:cs typeface="Segoe UI Light" panose="020B0502040204020203" pitchFamily="34" charset="0"/>
                </a:rPr>
                <a:t>needs</a:t>
              </a:r>
            </a:p>
          </p:txBody>
        </p:sp>
      </p:grpSp>
      <p:sp>
        <p:nvSpPr>
          <p:cNvPr id="21" name="TextBox 20">
            <a:extLst>
              <a:ext uri="{FF2B5EF4-FFF2-40B4-BE49-F238E27FC236}">
                <a16:creationId xmlns:a16="http://schemas.microsoft.com/office/drawing/2014/main" id="{91412900-DDDE-4AC0-BABC-7C7DA8BC507A}"/>
              </a:ext>
            </a:extLst>
          </p:cNvPr>
          <p:cNvSpPr txBox="1"/>
          <p:nvPr/>
        </p:nvSpPr>
        <p:spPr>
          <a:xfrm>
            <a:off x="4969671" y="527722"/>
            <a:ext cx="627278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chemeClr val="tx1"/>
                    </a:gs>
                    <a:gs pos="31000">
                      <a:schemeClr val="tx1"/>
                    </a:gs>
                  </a:gsLst>
                  <a:lin ang="5400000" scaled="0"/>
                </a:gradFill>
                <a:effectLst/>
                <a:uLnTx/>
                <a:uFillTx/>
                <a:latin typeface="Segoe UI Semibold" panose="020B0702040204020203" pitchFamily="34" charset="0"/>
                <a:cs typeface="Segoe UI Semibold" panose="020B0702040204020203" pitchFamily="34" charset="0"/>
              </a:rPr>
              <a:t>Modernize desktop </a:t>
            </a:r>
            <a:r>
              <a:rPr lang="en-US" sz="2000">
                <a:gradFill>
                  <a:gsLst>
                    <a:gs pos="2917">
                      <a:schemeClr val="tx1"/>
                    </a:gs>
                    <a:gs pos="31000">
                      <a:schemeClr val="tx1"/>
                    </a:gs>
                  </a:gsLst>
                  <a:lin ang="5400000" scaled="0"/>
                </a:gradFill>
                <a:latin typeface="Segoe UI Semibold" panose="020B0702040204020203" pitchFamily="34" charset="0"/>
                <a:cs typeface="Segoe UI Semibold" panose="020B0702040204020203" pitchFamily="34" charset="0"/>
              </a:rPr>
              <a:t>a</a:t>
            </a:r>
            <a:r>
              <a:rPr kumimoji="0" lang="en-US" sz="2000" b="0" i="0" u="none" strike="noStrike" kern="1200" cap="none" spc="0" normalizeH="0" baseline="0" noProof="0" err="1">
                <a:ln>
                  <a:noFill/>
                </a:ln>
                <a:gradFill>
                  <a:gsLst>
                    <a:gs pos="2917">
                      <a:schemeClr val="tx1"/>
                    </a:gs>
                    <a:gs pos="31000">
                      <a:schemeClr val="tx1"/>
                    </a:gs>
                  </a:gsLst>
                  <a:lin ang="5400000" scaled="0"/>
                </a:gradFill>
                <a:effectLst/>
                <a:uLnTx/>
                <a:uFillTx/>
                <a:latin typeface="Segoe UI Semibold" panose="020B0702040204020203" pitchFamily="34" charset="0"/>
                <a:cs typeface="Segoe UI Semibold" panose="020B0702040204020203" pitchFamily="34" charset="0"/>
              </a:rPr>
              <a:t>pps</a:t>
            </a:r>
            <a:r>
              <a:rPr kumimoji="0" lang="en-US" sz="2000" b="0" i="0" u="none" strike="noStrike" kern="1200" cap="none" spc="0" normalizeH="0" baseline="0" noProof="0">
                <a:ln>
                  <a:noFill/>
                </a:ln>
                <a:gradFill>
                  <a:gsLst>
                    <a:gs pos="2917">
                      <a:schemeClr val="tx1"/>
                    </a:gs>
                    <a:gs pos="31000">
                      <a:schemeClr val="tx1"/>
                    </a:gs>
                  </a:gsLst>
                  <a:lin ang="5400000" scaled="0"/>
                </a:gradFill>
                <a:effectLst/>
                <a:uLnTx/>
                <a:uFillTx/>
                <a:latin typeface="Segoe UI Semibold" panose="020B0702040204020203" pitchFamily="34" charset="0"/>
                <a:cs typeface="Segoe UI Semibold" panose="020B0702040204020203" pitchFamily="34" charset="0"/>
              </a:rPr>
              <a:t> with .NET Core 3</a:t>
            </a:r>
          </a:p>
        </p:txBody>
      </p:sp>
      <p:sp>
        <p:nvSpPr>
          <p:cNvPr id="58" name="Rectangle 57">
            <a:extLst>
              <a:ext uri="{FF2B5EF4-FFF2-40B4-BE49-F238E27FC236}">
                <a16:creationId xmlns:a16="http://schemas.microsoft.com/office/drawing/2014/main" id="{45E11124-5C9F-47F0-AC9A-9CEE613484C3}"/>
              </a:ext>
            </a:extLst>
          </p:cNvPr>
          <p:cNvSpPr/>
          <p:nvPr/>
        </p:nvSpPr>
        <p:spPr>
          <a:xfrm>
            <a:off x="1357952" y="2468629"/>
            <a:ext cx="2108997" cy="2388959"/>
          </a:xfrm>
          <a:prstGeom prst="rect">
            <a:avLst/>
          </a:prstGeom>
          <a:noFill/>
        </p:spPr>
        <p:style>
          <a:lnRef idx="2">
            <a:schemeClr val="dk1"/>
          </a:lnRef>
          <a:fillRef idx="1">
            <a:schemeClr val="lt1"/>
          </a:fillRef>
          <a:effectRef idx="0">
            <a:schemeClr val="dk1"/>
          </a:effectRef>
          <a:fontRef idx="minor">
            <a:schemeClr val="dk1"/>
          </a:fontRef>
        </p:style>
        <p:txBody>
          <a:bodyPr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39823">
                      <a:schemeClr val="tx1"/>
                    </a:gs>
                    <a:gs pos="2917">
                      <a:schemeClr val="tx1"/>
                    </a:gs>
                  </a:gsLst>
                  <a:lin ang="5400000" scaled="0"/>
                </a:gradFill>
                <a:effectLst/>
                <a:uLnTx/>
                <a:uFillTx/>
                <a:latin typeface="Segoe U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39823">
                      <a:schemeClr val="tx1"/>
                    </a:gs>
                    <a:gs pos="2917">
                      <a:schemeClr val="tx1"/>
                    </a:gs>
                  </a:gsLst>
                  <a:lin ang="5400000" scaled="0"/>
                </a:gradFill>
                <a:effectLst/>
                <a:uLnTx/>
                <a:uFillTx/>
                <a:latin typeface="Segoe UI"/>
                <a:ea typeface="+mn-ea"/>
                <a:cs typeface="+mn-cs"/>
              </a:rPr>
              <a:t>Windows-only</a:t>
            </a:r>
            <a:endParaRPr kumimoji="0" lang="en-US" sz="1600" b="0" i="0" u="none" strike="noStrike" kern="1200" cap="none" spc="0" normalizeH="0" baseline="0" noProof="0">
              <a:ln>
                <a:noFill/>
              </a:ln>
              <a:gradFill>
                <a:gsLst>
                  <a:gs pos="39823">
                    <a:schemeClr val="tx1"/>
                  </a:gs>
                  <a:gs pos="2917">
                    <a:schemeClr val="tx1"/>
                  </a:gs>
                </a:gsLst>
                <a:lin ang="5400000" scaled="0"/>
              </a:gradFill>
              <a:effectLst/>
              <a:uLnTx/>
              <a:uFillTx/>
              <a:latin typeface="Segoe UI"/>
              <a:ea typeface="+mn-ea"/>
              <a:cs typeface="+mn-cs"/>
            </a:endParaRPr>
          </a:p>
        </p:txBody>
      </p:sp>
      <p:pic>
        <p:nvPicPr>
          <p:cNvPr id="63" name="Picture 62" descr="A close up of a logo&#10;&#10;Description generated with very high confidence">
            <a:extLst>
              <a:ext uri="{FF2B5EF4-FFF2-40B4-BE49-F238E27FC236}">
                <a16:creationId xmlns:a16="http://schemas.microsoft.com/office/drawing/2014/main" id="{B7B0FC5D-CF80-40CD-A3A4-8B3D92569A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1054" y="2613646"/>
            <a:ext cx="235418" cy="250918"/>
          </a:xfrm>
          <a:prstGeom prst="rect">
            <a:avLst/>
          </a:prstGeom>
        </p:spPr>
      </p:pic>
      <p:sp>
        <p:nvSpPr>
          <p:cNvPr id="2" name="TextBox 1">
            <a:extLst>
              <a:ext uri="{FF2B5EF4-FFF2-40B4-BE49-F238E27FC236}">
                <a16:creationId xmlns:a16="http://schemas.microsoft.com/office/drawing/2014/main" id="{27E2BD24-91FC-4A0A-A7A2-3130FCAF29FD}"/>
              </a:ext>
            </a:extLst>
          </p:cNvPr>
          <p:cNvSpPr txBox="1"/>
          <p:nvPr/>
        </p:nvSpPr>
        <p:spPr>
          <a:xfrm>
            <a:off x="7079239" y="2843531"/>
            <a:ext cx="3881465"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39823">
                      <a:schemeClr val="tx1"/>
                    </a:gs>
                    <a:gs pos="2917">
                      <a:schemeClr val="tx1"/>
                    </a:gs>
                  </a:gsLst>
                  <a:lin ang="5400000" scaled="0"/>
                </a:gradFill>
                <a:effectLst/>
                <a:uLnTx/>
                <a:uFillTx/>
                <a:latin typeface="Segoe UI"/>
                <a:ea typeface="+mn-ea"/>
                <a:cs typeface="+mn-cs"/>
              </a:rPr>
              <a:t>Cross-platform</a:t>
            </a:r>
          </a:p>
        </p:txBody>
      </p:sp>
      <p:sp>
        <p:nvSpPr>
          <p:cNvPr id="49" name="Rectangle: Rounded Corners 34">
            <a:extLst>
              <a:ext uri="{FF2B5EF4-FFF2-40B4-BE49-F238E27FC236}">
                <a16:creationId xmlns:a16="http://schemas.microsoft.com/office/drawing/2014/main" id="{3375C3A8-BE95-4828-870C-61770417A595}"/>
              </a:ext>
            </a:extLst>
          </p:cNvPr>
          <p:cNvSpPr/>
          <p:nvPr/>
        </p:nvSpPr>
        <p:spPr>
          <a:xfrm>
            <a:off x="5429700" y="4256195"/>
            <a:ext cx="1380944" cy="483272"/>
          </a:xfrm>
          <a:prstGeom prst="roundRect">
            <a:avLst/>
          </a:prstGeom>
          <a:solidFill>
            <a:schemeClr val="accent2">
              <a:lumMod val="90000"/>
              <a:lumOff val="1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chemeClr val="bg1"/>
                    </a:gs>
                    <a:gs pos="31000">
                      <a:schemeClr val="bg1"/>
                    </a:gs>
                  </a:gsLst>
                  <a:lin ang="5400000" scaled="0"/>
                </a:gradFill>
                <a:effectLst/>
                <a:uLnTx/>
                <a:uFillTx/>
                <a:latin typeface="Segoe UI"/>
                <a:ea typeface="+mn-ea"/>
                <a:cs typeface="+mn-cs"/>
              </a:rPr>
              <a:t>Windows Forms</a:t>
            </a:r>
          </a:p>
        </p:txBody>
      </p:sp>
      <p:sp>
        <p:nvSpPr>
          <p:cNvPr id="47" name="TextBox 46">
            <a:extLst>
              <a:ext uri="{FF2B5EF4-FFF2-40B4-BE49-F238E27FC236}">
                <a16:creationId xmlns:a16="http://schemas.microsoft.com/office/drawing/2014/main" id="{F41EA4AA-E215-443F-8021-2362E8DABE27}"/>
              </a:ext>
            </a:extLst>
          </p:cNvPr>
          <p:cNvSpPr txBox="1"/>
          <p:nvPr/>
        </p:nvSpPr>
        <p:spPr>
          <a:xfrm>
            <a:off x="330021" y="527722"/>
            <a:ext cx="415811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chemeClr val="tx1"/>
                    </a:gs>
                    <a:gs pos="31000">
                      <a:schemeClr val="tx1"/>
                    </a:gs>
                  </a:gsLst>
                  <a:lin ang="5400000" scaled="0"/>
                </a:gradFill>
                <a:effectLst/>
                <a:uLnTx/>
                <a:uFillTx/>
                <a:latin typeface="Segoe UI Semibold" panose="020B0702040204020203" pitchFamily="34" charset="0"/>
                <a:cs typeface="Segoe UI Semibold" panose="020B0702040204020203" pitchFamily="34" charset="0"/>
              </a:rPr>
              <a:t>Update .NET Framework apps</a:t>
            </a:r>
          </a:p>
        </p:txBody>
      </p:sp>
      <p:cxnSp>
        <p:nvCxnSpPr>
          <p:cNvPr id="9" name="Straight Connector 8">
            <a:extLst>
              <a:ext uri="{FF2B5EF4-FFF2-40B4-BE49-F238E27FC236}">
                <a16:creationId xmlns:a16="http://schemas.microsoft.com/office/drawing/2014/main" id="{C9B98794-47E0-41A2-95B6-54677084C2F4}"/>
              </a:ext>
            </a:extLst>
          </p:cNvPr>
          <p:cNvCxnSpPr>
            <a:cxnSpLocks/>
          </p:cNvCxnSpPr>
          <p:nvPr/>
        </p:nvCxnSpPr>
        <p:spPr>
          <a:xfrm>
            <a:off x="4353772" y="937205"/>
            <a:ext cx="0" cy="529799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2679D37-0BE2-4A4A-8DED-D8C3E8EA9B48}"/>
              </a:ext>
            </a:extLst>
          </p:cNvPr>
          <p:cNvSpPr/>
          <p:nvPr/>
        </p:nvSpPr>
        <p:spPr>
          <a:xfrm>
            <a:off x="1363013" y="5891852"/>
            <a:ext cx="9597691" cy="584775"/>
          </a:xfrm>
          <a:prstGeom prst="rect">
            <a:avLst/>
          </a:prstGeom>
          <a:solidFill>
            <a:srgbClr val="5C2D91"/>
          </a:solidFill>
          <a:ln w="19050">
            <a:noFill/>
          </a:ln>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chemeClr val="bg1"/>
                    </a:gs>
                    <a:gs pos="31000">
                      <a:schemeClr val="bg1"/>
                    </a:gs>
                  </a:gsLst>
                  <a:lin ang="5400000" scaled="0"/>
                </a:gradFill>
                <a:effectLst/>
                <a:uLnTx/>
                <a:uFillTx/>
                <a:latin typeface="Segoe UI" panose="020B0502040204020203" pitchFamily="34" charset="0"/>
                <a:cs typeface="Segoe UI" panose="020B0502040204020203" pitchFamily="34" charset="0"/>
              </a:rPr>
              <a:t>XAML Islands—WinForms </a:t>
            </a:r>
            <a:r>
              <a:rPr lang="en-US" sz="1600" dirty="0">
                <a:gradFill>
                  <a:gsLst>
                    <a:gs pos="2917">
                      <a:schemeClr val="bg1"/>
                    </a:gs>
                    <a:gs pos="31000">
                      <a:schemeClr val="bg1"/>
                    </a:gs>
                  </a:gsLst>
                  <a:lin ang="5400000" scaled="0"/>
                </a:gradFill>
                <a:latin typeface="Segoe UI" panose="020B0502040204020203" pitchFamily="34" charset="0"/>
                <a:cs typeface="Segoe UI" panose="020B0502040204020203" pitchFamily="34" charset="0"/>
              </a:rPr>
              <a:t>and</a:t>
            </a:r>
            <a:r>
              <a:rPr kumimoji="0" lang="en-US" sz="1600" b="0" i="0" u="none" strike="noStrike" kern="1200" cap="none" spc="0" normalizeH="0" baseline="0" noProof="0" dirty="0">
                <a:ln>
                  <a:noFill/>
                </a:ln>
                <a:gradFill>
                  <a:gsLst>
                    <a:gs pos="2917">
                      <a:schemeClr val="bg1"/>
                    </a:gs>
                    <a:gs pos="31000">
                      <a:schemeClr val="bg1"/>
                    </a:gs>
                  </a:gsLst>
                  <a:lin ang="5400000" scaled="0"/>
                </a:gradFill>
                <a:effectLst/>
                <a:uLnTx/>
                <a:uFillTx/>
                <a:latin typeface="Segoe UI" panose="020B0502040204020203" pitchFamily="34" charset="0"/>
                <a:cs typeface="Segoe UI" panose="020B0502040204020203" pitchFamily="34" charset="0"/>
              </a:rPr>
              <a:t> WPF apps can host UWP controls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chemeClr val="bg1"/>
                    </a:gs>
                    <a:gs pos="31000">
                      <a:schemeClr val="bg1"/>
                    </a:gs>
                  </a:gsLst>
                  <a:lin ang="5400000" scaled="0"/>
                </a:gradFill>
                <a:effectLst/>
                <a:uLnTx/>
                <a:uFillTx/>
                <a:latin typeface="Segoe UI" panose="020B0502040204020203" pitchFamily="34" charset="0"/>
                <a:cs typeface="Segoe UI" panose="020B0502040204020203" pitchFamily="34" charset="0"/>
              </a:rPr>
              <a:t>Full access to Windows 10 APIs</a:t>
            </a:r>
          </a:p>
        </p:txBody>
      </p:sp>
      <p:sp>
        <p:nvSpPr>
          <p:cNvPr id="17" name="TextBox 16">
            <a:extLst>
              <a:ext uri="{FF2B5EF4-FFF2-40B4-BE49-F238E27FC236}">
                <a16:creationId xmlns:a16="http://schemas.microsoft.com/office/drawing/2014/main" id="{C01139E0-5001-4A1F-900D-411F498ACBD3}"/>
              </a:ext>
            </a:extLst>
          </p:cNvPr>
          <p:cNvSpPr txBox="1"/>
          <p:nvPr/>
        </p:nvSpPr>
        <p:spPr>
          <a:xfrm>
            <a:off x="8051804" y="5891852"/>
            <a:ext cx="2898550"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b="0" i="0" u="none" strike="noStrike" kern="1200" cap="none" spc="0" normalizeH="0" baseline="0" noProof="0">
                <a:ln>
                  <a:noFill/>
                </a:ln>
                <a:gradFill>
                  <a:gsLst>
                    <a:gs pos="2917">
                      <a:schemeClr val="bg1"/>
                    </a:gs>
                    <a:gs pos="31000">
                      <a:schemeClr val="bg1"/>
                    </a:gs>
                  </a:gsLst>
                  <a:lin ang="5400000" scaled="0"/>
                </a:gradFill>
                <a:effectLst/>
                <a:uLnTx/>
                <a:uFillTx/>
                <a:latin typeface="+mj-lt"/>
                <a:cs typeface="Segoe UI Light" panose="020B0502040204020203" pitchFamily="34" charset="0"/>
              </a:rPr>
              <a:t>FEATURES IN BOTH FXs</a:t>
            </a:r>
            <a:endParaRPr kumimoji="0" lang="en-US" b="0" i="0" u="none" strike="noStrike" kern="1200" cap="none" spc="0" normalizeH="0" baseline="0" noProof="0">
              <a:ln>
                <a:noFill/>
              </a:ln>
              <a:gradFill>
                <a:gsLst>
                  <a:gs pos="2917">
                    <a:schemeClr val="bg1"/>
                  </a:gs>
                  <a:gs pos="31000">
                    <a:schemeClr val="bg1"/>
                  </a:gs>
                </a:gsLst>
                <a:lin ang="5400000" scaled="0"/>
              </a:gradFill>
              <a:effectLst/>
              <a:uLnTx/>
              <a:uFillTx/>
              <a:latin typeface="+mj-lt"/>
            </a:endParaRPr>
          </a:p>
        </p:txBody>
      </p:sp>
      <p:sp>
        <p:nvSpPr>
          <p:cNvPr id="44" name="TextBox 43">
            <a:extLst>
              <a:ext uri="{FF2B5EF4-FFF2-40B4-BE49-F238E27FC236}">
                <a16:creationId xmlns:a16="http://schemas.microsoft.com/office/drawing/2014/main" id="{066CBA26-9416-491C-9149-2CFC18D3F464}"/>
              </a:ext>
            </a:extLst>
          </p:cNvPr>
          <p:cNvSpPr txBox="1"/>
          <p:nvPr/>
        </p:nvSpPr>
        <p:spPr>
          <a:xfrm>
            <a:off x="10305702" y="6507911"/>
            <a:ext cx="175811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ighlight>
                  <a:srgbClr val="FFFF00"/>
                </a:highlight>
              </a:rPr>
              <a:t>//BUILD update</a:t>
            </a:r>
          </a:p>
        </p:txBody>
      </p:sp>
    </p:spTree>
    <p:extLst>
      <p:ext uri="{BB962C8B-B14F-4D97-AF65-F5344CB8AC3E}">
        <p14:creationId xmlns:p14="http://schemas.microsoft.com/office/powerpoint/2010/main" val="400237495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EDBCA-AB26-4303-B614-5F8B773D3DE1}"/>
              </a:ext>
            </a:extLst>
          </p:cNvPr>
          <p:cNvSpPr>
            <a:spLocks noGrp="1"/>
          </p:cNvSpPr>
          <p:nvPr>
            <p:ph type="title"/>
          </p:nvPr>
        </p:nvSpPr>
        <p:spPr/>
        <p:txBody>
          <a:bodyPr/>
          <a:lstStyle/>
          <a:p>
            <a:r>
              <a:rPr lang="en-US"/>
              <a:t>Migrating a </a:t>
            </a:r>
            <a:r>
              <a:rPr lang="en-US" err="1"/>
              <a:t>WinForm</a:t>
            </a:r>
            <a:r>
              <a:rPr lang="en-US"/>
              <a:t> or WPF app to Core</a:t>
            </a:r>
          </a:p>
        </p:txBody>
      </p:sp>
      <p:sp>
        <p:nvSpPr>
          <p:cNvPr id="3" name="Content Placeholder 2">
            <a:extLst>
              <a:ext uri="{FF2B5EF4-FFF2-40B4-BE49-F238E27FC236}">
                <a16:creationId xmlns:a16="http://schemas.microsoft.com/office/drawing/2014/main" id="{74914629-C364-480F-8E7F-83A49E6DA1A8}"/>
              </a:ext>
            </a:extLst>
          </p:cNvPr>
          <p:cNvSpPr>
            <a:spLocks noGrp="1"/>
          </p:cNvSpPr>
          <p:nvPr>
            <p:ph type="body" sz="quarter" idx="10"/>
          </p:nvPr>
        </p:nvSpPr>
        <p:spPr>
          <a:xfrm>
            <a:off x="584200" y="1435497"/>
            <a:ext cx="11018520" cy="4616648"/>
          </a:xfrm>
        </p:spPr>
        <p:txBody>
          <a:bodyPr vert="horz" wrap="square" lIns="0" tIns="0" rIns="0" bIns="0" rtlCol="0">
            <a:spAutoFit/>
          </a:bodyPr>
          <a:lstStyle/>
          <a:p>
            <a:r>
              <a:rPr lang="en-US" dirty="0"/>
              <a:t>For designers, map existing application into a new Core application</a:t>
            </a:r>
          </a:p>
          <a:p>
            <a:pPr lvl="1"/>
            <a:r>
              <a:rPr lang="en-US" dirty="0"/>
              <a:t>dotnet new WinForms</a:t>
            </a:r>
          </a:p>
          <a:p>
            <a:pPr lvl="1"/>
            <a:r>
              <a:rPr lang="en-US" dirty="0"/>
              <a:t>Delete all files except the .</a:t>
            </a:r>
            <a:r>
              <a:rPr lang="en-US" dirty="0" err="1"/>
              <a:t>csproj</a:t>
            </a:r>
            <a:r>
              <a:rPr lang="en-US" dirty="0"/>
              <a:t> file</a:t>
            </a:r>
          </a:p>
          <a:p>
            <a:pPr lvl="1"/>
            <a:r>
              <a:rPr lang="en-US" dirty="0"/>
              <a:t>Open the .</a:t>
            </a:r>
            <a:r>
              <a:rPr lang="en-US" dirty="0" err="1"/>
              <a:t>csproj</a:t>
            </a:r>
            <a:r>
              <a:rPr lang="en-US" dirty="0"/>
              <a:t> file</a:t>
            </a:r>
          </a:p>
          <a:p>
            <a:pPr lvl="1"/>
            <a:r>
              <a:rPr lang="en-US" dirty="0"/>
              <a:t>Stop the generation of </a:t>
            </a:r>
            <a:r>
              <a:rPr lang="en-US" dirty="0" err="1"/>
              <a:t>AssemblyInfo</a:t>
            </a:r>
            <a:r>
              <a:rPr lang="en-US" dirty="0"/>
              <a:t> using:</a:t>
            </a:r>
          </a:p>
          <a:p>
            <a:pPr lvl="1"/>
            <a:r>
              <a:rPr lang="en-US" dirty="0"/>
              <a:t>&lt;</a:t>
            </a:r>
            <a:r>
              <a:rPr lang="en-US" dirty="0" err="1"/>
              <a:t>GenerateAssemblyInfo</a:t>
            </a:r>
            <a:r>
              <a:rPr lang="en-US" dirty="0"/>
              <a:t>&gt;false&lt;/</a:t>
            </a:r>
            <a:r>
              <a:rPr lang="en-US" dirty="0" err="1"/>
              <a:t>GenerateAssemblyInfo</a:t>
            </a:r>
            <a:r>
              <a:rPr lang="en-US" dirty="0"/>
              <a:t>&gt;</a:t>
            </a:r>
          </a:p>
          <a:p>
            <a:pPr lvl="1"/>
            <a:r>
              <a:rPr lang="en-US" dirty="0"/>
              <a:t>Maps files from existing application into the .NET Core application:</a:t>
            </a:r>
          </a:p>
          <a:p>
            <a:pPr lvl="1"/>
            <a:r>
              <a:rPr lang="en-US" dirty="0"/>
              <a:t>&lt;</a:t>
            </a:r>
            <a:r>
              <a:rPr lang="en-US" dirty="0" err="1"/>
              <a:t>ItemGroup</a:t>
            </a:r>
            <a:r>
              <a:rPr lang="en-US" dirty="0"/>
              <a:t>&gt;</a:t>
            </a:r>
          </a:p>
          <a:p>
            <a:pPr lvl="1"/>
            <a:r>
              <a:rPr lang="en-US" dirty="0"/>
              <a:t>&lt;Compile Include="..\[Your Existing App]\**\*.cs" /&gt;</a:t>
            </a:r>
          </a:p>
          <a:p>
            <a:pPr lvl="1"/>
            <a:r>
              <a:rPr lang="en-US" dirty="0"/>
              <a:t>&lt;/</a:t>
            </a:r>
            <a:r>
              <a:rPr lang="en-US" dirty="0" err="1"/>
              <a:t>ItemGroup</a:t>
            </a:r>
            <a:r>
              <a:rPr lang="en-US" dirty="0"/>
              <a:t>&gt;</a:t>
            </a:r>
          </a:p>
          <a:p>
            <a:pPr lvl="1"/>
            <a:r>
              <a:rPr lang="en-US" dirty="0"/>
              <a:t>Add any references to other projects or libraries</a:t>
            </a:r>
          </a:p>
          <a:p>
            <a:r>
              <a:rPr lang="en-US" dirty="0"/>
              <a:t>Now you can use the designers in the old project while running on Core in the new project</a:t>
            </a:r>
          </a:p>
        </p:txBody>
      </p:sp>
    </p:spTree>
    <p:extLst>
      <p:ext uri="{BB962C8B-B14F-4D97-AF65-F5344CB8AC3E}">
        <p14:creationId xmlns:p14="http://schemas.microsoft.com/office/powerpoint/2010/main" val="197731626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p:txBody>
          <a:bodyPr/>
          <a:lstStyle/>
          <a:p>
            <a:r>
              <a:rPr lang="en-US" dirty="0"/>
              <a:t>Demo #3 .NET Portability Analyzer</a:t>
            </a:r>
          </a:p>
        </p:txBody>
      </p:sp>
    </p:spTree>
    <p:extLst>
      <p:ext uri="{BB962C8B-B14F-4D97-AF65-F5344CB8AC3E}">
        <p14:creationId xmlns:p14="http://schemas.microsoft.com/office/powerpoint/2010/main" val="2081431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17" y="3324508"/>
            <a:ext cx="11276838" cy="12801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708" y="3328416"/>
            <a:ext cx="11276838" cy="128016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066" y="3328416"/>
            <a:ext cx="11276838" cy="128016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575" y="3326907"/>
            <a:ext cx="11276838" cy="1280160"/>
          </a:xfrm>
          <a:prstGeom prst="rect">
            <a:avLst/>
          </a:prstGeom>
        </p:spPr>
      </p:pic>
      <p:grpSp>
        <p:nvGrpSpPr>
          <p:cNvPr id="31" name="Group 30"/>
          <p:cNvGrpSpPr/>
          <p:nvPr/>
        </p:nvGrpSpPr>
        <p:grpSpPr>
          <a:xfrm>
            <a:off x="275840" y="1899137"/>
            <a:ext cx="1664677" cy="1664677"/>
            <a:chOff x="337625" y="1899137"/>
            <a:chExt cx="1664677" cy="1664677"/>
          </a:xfrm>
          <a:solidFill>
            <a:srgbClr val="002060"/>
          </a:solidFill>
        </p:grpSpPr>
        <p:sp>
          <p:nvSpPr>
            <p:cNvPr id="24" name="Rectangle 23"/>
            <p:cNvSpPr/>
            <p:nvPr/>
          </p:nvSpPr>
          <p:spPr bwMode="auto">
            <a:xfrm>
              <a:off x="337625" y="1899137"/>
              <a:ext cx="1664677" cy="166467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bg1"/>
                    </a:gs>
                    <a:gs pos="100000">
                      <a:schemeClr val="bg1"/>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7" name="TextBox 16"/>
            <p:cNvSpPr txBox="1"/>
            <p:nvPr/>
          </p:nvSpPr>
          <p:spPr>
            <a:xfrm>
              <a:off x="344033"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gradFill>
                    <a:gsLst>
                      <a:gs pos="0">
                        <a:schemeClr val="bg1"/>
                      </a:gs>
                      <a:gs pos="100000">
                        <a:schemeClr val="bg1"/>
                      </a:gs>
                    </a:gsLst>
                    <a:lin ang="5400000" scaled="0"/>
                  </a:gradFill>
                  <a:effectLst/>
                  <a:uLnTx/>
                  <a:uFillTx/>
                  <a:latin typeface="Segoe UI Semibold" panose="020B0702040204020203" pitchFamily="34" charset="0"/>
                  <a:ea typeface="+mn-ea"/>
                  <a:cs typeface="+mn-cs"/>
                </a:rPr>
                <a:t>DESKTOP</a:t>
              </a:r>
            </a:p>
          </p:txBody>
        </p:sp>
      </p:grpSp>
      <p:grpSp>
        <p:nvGrpSpPr>
          <p:cNvPr id="32" name="Group 31"/>
          <p:cNvGrpSpPr/>
          <p:nvPr/>
        </p:nvGrpSpPr>
        <p:grpSpPr>
          <a:xfrm>
            <a:off x="1937523" y="1899137"/>
            <a:ext cx="1666889" cy="1664677"/>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bg1"/>
                    </a:gs>
                    <a:gs pos="100000">
                      <a:schemeClr val="bg1"/>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49"/>
            </a:xfrm>
            <a:prstGeom prst="rect">
              <a:avLst/>
            </a:prstGeom>
            <a:noFill/>
          </p:spPr>
          <p:txBody>
            <a:bodyPr wrap="square" lIns="0" tIns="0" rIns="0" bIns="0" rtlCol="0">
              <a:spAutoFit/>
            </a:bodyPr>
            <a:lstStyle/>
            <a:p>
              <a:pPr algn="ctr">
                <a:lnSpc>
                  <a:spcPct val="90000"/>
                </a:lnSpc>
                <a:spcAft>
                  <a:spcPts val="600"/>
                </a:spcAft>
                <a:defRPr/>
              </a:pPr>
              <a:r>
                <a:rPr lang="en-US" sz="1300">
                  <a:gradFill>
                    <a:gsLst>
                      <a:gs pos="0">
                        <a:schemeClr val="tx1"/>
                      </a:gs>
                      <a:gs pos="100000">
                        <a:schemeClr val="tx1"/>
                      </a:gs>
                    </a:gsLst>
                    <a:lin ang="5400000" scaled="0"/>
                  </a:gradFill>
                  <a:latin typeface="Segoe UI Semibold" panose="020B0702040204020203" pitchFamily="34" charset="0"/>
                </a:rPr>
                <a:t>WEB</a:t>
              </a:r>
            </a:p>
          </p:txBody>
        </p:sp>
      </p:grpSp>
      <p:grpSp>
        <p:nvGrpSpPr>
          <p:cNvPr id="33" name="Group 32"/>
          <p:cNvGrpSpPr/>
          <p:nvPr/>
        </p:nvGrpSpPr>
        <p:grpSpPr>
          <a:xfrm>
            <a:off x="3592799" y="1899137"/>
            <a:ext cx="1675508" cy="1664677"/>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bg1"/>
                    </a:gs>
                    <a:gs pos="100000">
                      <a:schemeClr val="bg1"/>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49"/>
            </a:xfrm>
            <a:prstGeom prst="rect">
              <a:avLst/>
            </a:prstGeom>
            <a:noFill/>
          </p:spPr>
          <p:txBody>
            <a:bodyPr wrap="square" lIns="0" tIns="0" rIns="0" bIns="0" rtlCol="0">
              <a:spAutoFit/>
            </a:bodyPr>
            <a:lstStyle/>
            <a:p>
              <a:pPr algn="ctr">
                <a:lnSpc>
                  <a:spcPct val="90000"/>
                </a:lnSpc>
                <a:spcAft>
                  <a:spcPts val="600"/>
                </a:spcAft>
                <a:defRPr/>
              </a:pPr>
              <a:r>
                <a:rPr lang="en-US" sz="1300">
                  <a:gradFill>
                    <a:gsLst>
                      <a:gs pos="0">
                        <a:schemeClr val="tx1"/>
                      </a:gs>
                      <a:gs pos="100000">
                        <a:schemeClr val="tx1"/>
                      </a:gs>
                    </a:gsLst>
                    <a:lin ang="5400000" scaled="0"/>
                  </a:gradFill>
                  <a:latin typeface="Segoe UI Semibold" panose="020B0702040204020203" pitchFamily="34" charset="0"/>
                </a:rPr>
                <a:t>CLOUD</a:t>
              </a:r>
            </a:p>
          </p:txBody>
        </p:sp>
      </p:grpSp>
      <p:grpSp>
        <p:nvGrpSpPr>
          <p:cNvPr id="34" name="Group 33"/>
          <p:cNvGrpSpPr/>
          <p:nvPr/>
        </p:nvGrpSpPr>
        <p:grpSpPr>
          <a:xfrm>
            <a:off x="5267525" y="1899137"/>
            <a:ext cx="1664677" cy="1664677"/>
            <a:chOff x="5329310" y="1899137"/>
            <a:chExt cx="1664677" cy="1664677"/>
          </a:xfrm>
          <a:solidFill>
            <a:srgbClr val="9B4F96"/>
          </a:solidFill>
        </p:grpSpPr>
        <p:sp>
          <p:nvSpPr>
            <p:cNvPr id="27" name="Rectangle 26"/>
            <p:cNvSpPr/>
            <p:nvPr/>
          </p:nvSpPr>
          <p:spPr bwMode="auto">
            <a:xfrm>
              <a:off x="5329310" y="1899137"/>
              <a:ext cx="1664677" cy="1664677"/>
            </a:xfrm>
            <a:prstGeom prst="rect">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bg1"/>
                    </a:gs>
                    <a:gs pos="100000">
                      <a:schemeClr val="bg1"/>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p:nvPicPr>
          <p:blipFill>
            <a:blip r:embed="rId13">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noFill/>
          </p:spPr>
        </p:pic>
        <p:sp>
          <p:nvSpPr>
            <p:cNvPr id="20" name="TextBox 19"/>
            <p:cNvSpPr txBox="1"/>
            <p:nvPr/>
          </p:nvSpPr>
          <p:spPr>
            <a:xfrm>
              <a:off x="5355169" y="3143061"/>
              <a:ext cx="1620528"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gradFill>
                    <a:gsLst>
                      <a:gs pos="0">
                        <a:schemeClr val="bg1"/>
                      </a:gs>
                      <a:gs pos="100000">
                        <a:schemeClr val="bg1"/>
                      </a:gs>
                    </a:gsLst>
                    <a:lin ang="5400000" scaled="0"/>
                  </a:gradFill>
                  <a:effectLst/>
                  <a:uLnTx/>
                  <a:uFillTx/>
                  <a:latin typeface="Segoe UI Semibold" panose="020B0702040204020203" pitchFamily="34" charset="0"/>
                  <a:ea typeface="+mn-ea"/>
                  <a:cs typeface="+mn-cs"/>
                </a:rPr>
                <a:t>MOBILE</a:t>
              </a:r>
            </a:p>
          </p:txBody>
        </p:sp>
      </p:grpSp>
      <p:grpSp>
        <p:nvGrpSpPr>
          <p:cNvPr id="35" name="Group 34"/>
          <p:cNvGrpSpPr/>
          <p:nvPr/>
        </p:nvGrpSpPr>
        <p:grpSpPr>
          <a:xfrm>
            <a:off x="6931420" y="1899137"/>
            <a:ext cx="1664677" cy="1664677"/>
            <a:chOff x="6993205" y="1899137"/>
            <a:chExt cx="1664677" cy="1664677"/>
          </a:xfrm>
          <a:solidFill>
            <a:srgbClr val="BAD80A"/>
          </a:solidFill>
        </p:grpSpPr>
        <p:sp>
          <p:nvSpPr>
            <p:cNvPr id="28" name="Rectangle 27"/>
            <p:cNvSpPr/>
            <p:nvPr/>
          </p:nvSpPr>
          <p:spPr bwMode="auto">
            <a:xfrm>
              <a:off x="6993205" y="1899137"/>
              <a:ext cx="1664677" cy="1664677"/>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bg1"/>
                    </a:gs>
                    <a:gs pos="100000">
                      <a:schemeClr val="bg1"/>
                    </a:gs>
                  </a:gsLst>
                  <a:lin ang="5400000" scaled="0"/>
                </a:gradFill>
                <a:effectLst/>
                <a:uLnTx/>
                <a:uFillTx/>
                <a:latin typeface="Segoe UI"/>
                <a:ea typeface="Segoe UI" pitchFamily="34" charset="0"/>
                <a:cs typeface="Segoe UI" pitchFamily="34" charset="0"/>
              </a:endParaRPr>
            </a:p>
          </p:txBody>
        </p:sp>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21" name="TextBox 20"/>
            <p:cNvSpPr txBox="1"/>
            <p:nvPr/>
          </p:nvSpPr>
          <p:spPr>
            <a:xfrm>
              <a:off x="7010445"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gradFill>
                    <a:gsLst>
                      <a:gs pos="0">
                        <a:schemeClr val="tx1"/>
                      </a:gs>
                      <a:gs pos="100000">
                        <a:schemeClr val="tx1"/>
                      </a:gs>
                    </a:gsLst>
                    <a:lin ang="5400000" scaled="0"/>
                  </a:gradFill>
                  <a:effectLst/>
                  <a:uLnTx/>
                  <a:uFillTx/>
                  <a:latin typeface="Segoe UI Semibold" panose="020B0702040204020203" pitchFamily="34" charset="0"/>
                  <a:ea typeface="+mn-ea"/>
                  <a:cs typeface="+mn-cs"/>
                </a:rPr>
                <a:t>GAMING</a:t>
              </a:r>
            </a:p>
          </p:txBody>
        </p:sp>
      </p:grpSp>
      <p:grpSp>
        <p:nvGrpSpPr>
          <p:cNvPr id="36" name="Group 35"/>
          <p:cNvGrpSpPr/>
          <p:nvPr/>
        </p:nvGrpSpPr>
        <p:grpSpPr>
          <a:xfrm>
            <a:off x="8558627" y="1899137"/>
            <a:ext cx="1701365" cy="1664677"/>
            <a:chOff x="8620412" y="1899137"/>
            <a:chExt cx="1701365" cy="1664677"/>
          </a:xfrm>
        </p:grpSpPr>
        <p:sp>
          <p:nvSpPr>
            <p:cNvPr id="29" name="Rectangle 28"/>
            <p:cNvSpPr/>
            <p:nvPr/>
          </p:nvSpPr>
          <p:spPr bwMode="auto">
            <a:xfrm>
              <a:off x="8657100" y="1899137"/>
              <a:ext cx="1664677" cy="1664677"/>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bg1"/>
                    </a:gs>
                    <a:gs pos="100000">
                      <a:schemeClr val="bg1"/>
                    </a:gs>
                  </a:gsLst>
                  <a:lin ang="5400000" scaled="0"/>
                </a:gradFill>
                <a:effectLst/>
                <a:uLnTx/>
                <a:uFillTx/>
                <a:latin typeface="Segoe UI"/>
                <a:ea typeface="Segoe UI" pitchFamily="34" charset="0"/>
                <a:cs typeface="Segoe UI" pitchFamily="34" charset="0"/>
              </a:endParaRPr>
            </a:p>
          </p:txBody>
        </p:sp>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gradFill>
                    <a:gsLst>
                      <a:gs pos="0">
                        <a:schemeClr val="bg1"/>
                      </a:gs>
                      <a:gs pos="100000">
                        <a:schemeClr val="bg1"/>
                      </a:gs>
                    </a:gsLst>
                    <a:lin ang="5400000" scaled="0"/>
                  </a:gradFill>
                  <a:effectLst/>
                  <a:uLnTx/>
                  <a:uFillTx/>
                  <a:latin typeface="Segoe UI Semibold" panose="020B0702040204020203" pitchFamily="34" charset="0"/>
                  <a:ea typeface="+mn-ea"/>
                  <a:cs typeface="+mn-cs"/>
                </a:rPr>
                <a:t>IoT</a:t>
              </a:r>
            </a:p>
          </p:txBody>
        </p:sp>
      </p:grpSp>
      <p:grpSp>
        <p:nvGrpSpPr>
          <p:cNvPr id="37" name="Group 36"/>
          <p:cNvGrpSpPr/>
          <p:nvPr/>
        </p:nvGrpSpPr>
        <p:grpSpPr>
          <a:xfrm>
            <a:off x="10259212" y="1899137"/>
            <a:ext cx="1664677" cy="1664677"/>
            <a:chOff x="10320997" y="1899137"/>
            <a:chExt cx="1664677" cy="1664677"/>
          </a:xfrm>
          <a:solidFill>
            <a:srgbClr val="FF0000"/>
          </a:solidFill>
        </p:grpSpPr>
        <p:sp>
          <p:nvSpPr>
            <p:cNvPr id="30" name="Rectangle 29"/>
            <p:cNvSpPr/>
            <p:nvPr/>
          </p:nvSpPr>
          <p:spPr bwMode="auto">
            <a:xfrm>
              <a:off x="10320997" y="1899137"/>
              <a:ext cx="1664677" cy="1664677"/>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bg1"/>
                    </a:gs>
                    <a:gs pos="100000">
                      <a:schemeClr val="bg1"/>
                    </a:gs>
                  </a:gsLst>
                  <a:lin ang="5400000" scaled="0"/>
                </a:gradFill>
                <a:effectLst/>
                <a:uLnTx/>
                <a:uFillTx/>
                <a:latin typeface="Segoe UI"/>
                <a:ea typeface="Segoe UI" pitchFamily="34" charset="0"/>
                <a:cs typeface="Segoe UI" pitchFamily="34" charset="0"/>
              </a:endParaRPr>
            </a:p>
          </p:txBody>
        </p:sp>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noFill/>
          </p:spPr>
        </p:pic>
        <p:sp>
          <p:nvSpPr>
            <p:cNvPr id="23" name="TextBox 22"/>
            <p:cNvSpPr txBox="1"/>
            <p:nvPr/>
          </p:nvSpPr>
          <p:spPr>
            <a:xfrm>
              <a:off x="10356525" y="3143061"/>
              <a:ext cx="1585000"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gradFill>
                    <a:gsLst>
                      <a:gs pos="0">
                        <a:schemeClr val="bg1"/>
                      </a:gs>
                      <a:gs pos="100000">
                        <a:schemeClr val="bg1"/>
                      </a:gs>
                    </a:gsLst>
                    <a:lin ang="5400000" scaled="0"/>
                  </a:gradFill>
                  <a:effectLst/>
                  <a:uLnTx/>
                  <a:uFillTx/>
                  <a:latin typeface="Segoe UI Semibold" panose="020B0702040204020203" pitchFamily="34" charset="0"/>
                  <a:ea typeface="+mn-ea"/>
                  <a:cs typeface="+mn-cs"/>
                </a:rPr>
                <a:t>AI</a:t>
              </a:r>
            </a:p>
          </p:txBody>
        </p:sp>
      </p:grpSp>
      <p:sp>
        <p:nvSpPr>
          <p:cNvPr id="42" name="TextBox 41"/>
          <p:cNvSpPr txBox="1"/>
          <p:nvPr/>
        </p:nvSpPr>
        <p:spPr>
          <a:xfrm>
            <a:off x="5277658" y="4261754"/>
            <a:ext cx="1664208" cy="1664208"/>
          </a:xfrm>
          <a:prstGeom prst="rect">
            <a:avLst/>
          </a:prstGeom>
          <a:solidFill>
            <a:srgbClr val="7030A0"/>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330" b="0" i="0" u="none" strike="noStrike" kern="1200" cap="none" spc="0" normalizeH="0" baseline="0" noProof="0">
                <a:ln>
                  <a:noFill/>
                </a:ln>
                <a:gradFill>
                  <a:gsLst>
                    <a:gs pos="0">
                      <a:schemeClr val="bg1"/>
                    </a:gs>
                    <a:gs pos="100000">
                      <a:schemeClr val="bg1"/>
                    </a:gs>
                  </a:gsLst>
                  <a:lin ang="5400000" scaled="0"/>
                </a:gradFill>
                <a:effectLst/>
                <a:uLnTx/>
                <a:uFillTx/>
                <a:latin typeface="Segoe UI Light"/>
                <a:ea typeface="+mn-ea"/>
                <a:cs typeface="+mn-cs"/>
              </a:rPr>
              <a:t>.NET</a:t>
            </a:r>
          </a:p>
        </p:txBody>
      </p:sp>
      <p:sp>
        <p:nvSpPr>
          <p:cNvPr id="3" name="Title 2">
            <a:extLst>
              <a:ext uri="{FF2B5EF4-FFF2-40B4-BE49-F238E27FC236}">
                <a16:creationId xmlns:a16="http://schemas.microsoft.com/office/drawing/2014/main" id="{B7BF50AC-9F08-4839-AED6-20793E32D2E3}"/>
              </a:ext>
            </a:extLst>
          </p:cNvPr>
          <p:cNvSpPr>
            <a:spLocks noGrp="1"/>
          </p:cNvSpPr>
          <p:nvPr>
            <p:ph type="title"/>
          </p:nvPr>
        </p:nvSpPr>
        <p:spPr/>
        <p:txBody>
          <a:bodyPr/>
          <a:lstStyle/>
          <a:p>
            <a:pPr algn="ctr"/>
            <a:r>
              <a:rPr lang="en-US" dirty="0">
                <a:latin typeface="+mn-lt"/>
              </a:rPr>
              <a:t>Your platform for building </a:t>
            </a:r>
            <a:r>
              <a:rPr lang="en-US" u="sng" dirty="0"/>
              <a:t>anything</a:t>
            </a:r>
          </a:p>
        </p:txBody>
      </p:sp>
    </p:spTree>
    <p:extLst>
      <p:ext uri="{BB962C8B-B14F-4D97-AF65-F5344CB8AC3E}">
        <p14:creationId xmlns:p14="http://schemas.microsoft.com/office/powerpoint/2010/main" val="678632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250"/>
                                        <p:tgtEl>
                                          <p:spTgt spid="3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50"/>
                                        <p:tgtEl>
                                          <p:spTgt spid="3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250"/>
                                        <p:tgtEl>
                                          <p:spTgt spid="33"/>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250"/>
                                        <p:tgtEl>
                                          <p:spTgt spid="36"/>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90E818A-F40A-4480-99C3-D8FC650D8448}"/>
              </a:ext>
            </a:extLst>
          </p:cNvPr>
          <p:cNvSpPr>
            <a:spLocks noGrp="1"/>
          </p:cNvSpPr>
          <p:nvPr>
            <p:ph type="title"/>
          </p:nvPr>
        </p:nvSpPr>
        <p:spPr/>
        <p:txBody>
          <a:bodyPr/>
          <a:lstStyle/>
          <a:p>
            <a:endParaRPr lang="en-US"/>
          </a:p>
        </p:txBody>
      </p:sp>
      <p:pic>
        <p:nvPicPr>
          <p:cNvPr id="8" name="Picture 7">
            <a:extLst>
              <a:ext uri="{FF2B5EF4-FFF2-40B4-BE49-F238E27FC236}">
                <a16:creationId xmlns:a16="http://schemas.microsoft.com/office/drawing/2014/main" id="{6AD52619-B304-49F4-B044-2C314DD67F3B}"/>
              </a:ext>
            </a:extLst>
          </p:cNvPr>
          <p:cNvPicPr>
            <a:picLocks noChangeAspect="1"/>
          </p:cNvPicPr>
          <p:nvPr/>
        </p:nvPicPr>
        <p:blipFill>
          <a:blip r:embed="rId2"/>
          <a:stretch>
            <a:fillRect/>
          </a:stretch>
        </p:blipFill>
        <p:spPr>
          <a:xfrm>
            <a:off x="266801" y="330506"/>
            <a:ext cx="11339411" cy="6027431"/>
          </a:xfrm>
          <a:prstGeom prst="rect">
            <a:avLst/>
          </a:prstGeom>
        </p:spPr>
      </p:pic>
    </p:spTree>
    <p:extLst>
      <p:ext uri="{BB962C8B-B14F-4D97-AF65-F5344CB8AC3E}">
        <p14:creationId xmlns:p14="http://schemas.microsoft.com/office/powerpoint/2010/main" val="400770320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5ADFAC-B87F-422E-BB56-35D0D4CD3537}"/>
              </a:ext>
            </a:extLst>
          </p:cNvPr>
          <p:cNvPicPr>
            <a:picLocks noChangeAspect="1"/>
          </p:cNvPicPr>
          <p:nvPr/>
        </p:nvPicPr>
        <p:blipFill>
          <a:blip r:embed="rId3"/>
          <a:stretch>
            <a:fillRect/>
          </a:stretch>
        </p:blipFill>
        <p:spPr>
          <a:xfrm>
            <a:off x="82061" y="144326"/>
            <a:ext cx="12027877" cy="6569347"/>
          </a:xfrm>
          <a:prstGeom prst="rect">
            <a:avLst/>
          </a:prstGeom>
        </p:spPr>
      </p:pic>
    </p:spTree>
    <p:extLst>
      <p:ext uri="{BB962C8B-B14F-4D97-AF65-F5344CB8AC3E}">
        <p14:creationId xmlns:p14="http://schemas.microsoft.com/office/powerpoint/2010/main" val="6967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247035-34A1-4869-BB3A-C423EEF58049}"/>
              </a:ext>
            </a:extLst>
          </p:cNvPr>
          <p:cNvPicPr>
            <a:picLocks noChangeAspect="1"/>
          </p:cNvPicPr>
          <p:nvPr/>
        </p:nvPicPr>
        <p:blipFill>
          <a:blip r:embed="rId3"/>
          <a:stretch>
            <a:fillRect/>
          </a:stretch>
        </p:blipFill>
        <p:spPr>
          <a:xfrm>
            <a:off x="81147" y="293914"/>
            <a:ext cx="12029705" cy="6270172"/>
          </a:xfrm>
          <a:prstGeom prst="rect">
            <a:avLst/>
          </a:prstGeom>
        </p:spPr>
      </p:pic>
      <p:sp>
        <p:nvSpPr>
          <p:cNvPr id="3" name="TextBox 2">
            <a:extLst>
              <a:ext uri="{FF2B5EF4-FFF2-40B4-BE49-F238E27FC236}">
                <a16:creationId xmlns:a16="http://schemas.microsoft.com/office/drawing/2014/main" id="{52B0F6E2-C8B9-498E-ABAC-6EA418CFF59D}"/>
              </a:ext>
            </a:extLst>
          </p:cNvPr>
          <p:cNvSpPr txBox="1"/>
          <p:nvPr/>
        </p:nvSpPr>
        <p:spPr>
          <a:xfrm>
            <a:off x="2617693" y="5984431"/>
            <a:ext cx="10143577" cy="664797"/>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a:ea typeface="+mn-ea"/>
                <a:cs typeface="+mn-cs"/>
              </a:rPr>
              <a:t>And more! Samples @ </a:t>
            </a:r>
            <a:r>
              <a:rPr kumimoji="0" lang="en-US" sz="2000" b="0" i="0" u="none" strike="noStrike" kern="1200" cap="none" spc="0" normalizeH="0" baseline="0" noProof="0" dirty="0">
                <a:ln>
                  <a:noFill/>
                </a:ln>
                <a:gradFill>
                  <a:gsLst>
                    <a:gs pos="1250">
                      <a:srgbClr val="1C319A"/>
                    </a:gs>
                    <a:gs pos="100000">
                      <a:srgbClr val="1C319A"/>
                    </a:gs>
                  </a:gsLst>
                  <a:lin ang="5400000" scaled="0"/>
                </a:gradFill>
                <a:effectLst/>
                <a:uLnTx/>
                <a:uFillTx/>
                <a:latin typeface="Segoe UI"/>
                <a:ea typeface="+mn-ea"/>
                <a:cs typeface="+mn-cs"/>
                <a:hlinkClick r:id="rId4">
                  <a:extLst>
                    <a:ext uri="{A12FA001-AC4F-418D-AE19-62706E023703}">
                      <ahyp:hlinkClr xmlns:ahyp="http://schemas.microsoft.com/office/drawing/2018/hyperlinkcolor" val="tx"/>
                    </a:ext>
                  </a:extLst>
                </a:hlinkClick>
              </a:rPr>
              <a:t>https://github.com/dotnet/machinelearning-samples</a:t>
            </a:r>
            <a:r>
              <a:rPr kumimoji="0" lang="en-US" sz="2000" b="0" i="0" u="none" strike="noStrike" kern="1200" cap="none" spc="0" normalizeH="0" baseline="0" noProof="0" dirty="0">
                <a:ln>
                  <a:noFill/>
                </a:ln>
                <a:gradFill>
                  <a:gsLst>
                    <a:gs pos="1250">
                      <a:srgbClr val="1C319A"/>
                    </a:gs>
                    <a:gs pos="100000">
                      <a:srgbClr val="1C319A"/>
                    </a:gs>
                  </a:gsLst>
                  <a:lin ang="5400000" scaled="0"/>
                </a:gradFill>
                <a:effectLst/>
                <a:uLnTx/>
                <a:uFillTx/>
                <a:latin typeface="Segoe UI"/>
                <a:ea typeface="+mn-ea"/>
                <a:cs typeface="+mn-cs"/>
              </a:rPr>
              <a:t> </a:t>
            </a:r>
            <a:endParaRPr kumimoji="0" lang="en-US" sz="2400" b="0" i="0" u="none" strike="noStrike" kern="1200" cap="none" spc="0" normalizeH="0" baseline="0" noProof="0" dirty="0">
              <a:ln>
                <a:noFill/>
              </a:ln>
              <a:gradFill>
                <a:gsLst>
                  <a:gs pos="1250">
                    <a:srgbClr val="1C319A"/>
                  </a:gs>
                  <a:gs pos="100000">
                    <a:srgbClr val="1C319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3790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EC821ED-24F4-4148-8CBF-2DC21DD91495}"/>
              </a:ext>
            </a:extLst>
          </p:cNvPr>
          <p:cNvPicPr>
            <a:picLocks noChangeAspect="1"/>
          </p:cNvPicPr>
          <p:nvPr/>
        </p:nvPicPr>
        <p:blipFill>
          <a:blip r:embed="rId3"/>
          <a:stretch>
            <a:fillRect/>
          </a:stretch>
        </p:blipFill>
        <p:spPr>
          <a:xfrm>
            <a:off x="476250" y="131358"/>
            <a:ext cx="10141824" cy="6126567"/>
          </a:xfrm>
          <a:prstGeom prst="rect">
            <a:avLst/>
          </a:prstGeom>
        </p:spPr>
      </p:pic>
      <p:sp>
        <p:nvSpPr>
          <p:cNvPr id="9" name="Rectangle 8">
            <a:extLst>
              <a:ext uri="{FF2B5EF4-FFF2-40B4-BE49-F238E27FC236}">
                <a16:creationId xmlns:a16="http://schemas.microsoft.com/office/drawing/2014/main" id="{DF217291-AFBB-4F5D-939A-46AAC980F40D}"/>
              </a:ext>
            </a:extLst>
          </p:cNvPr>
          <p:cNvSpPr/>
          <p:nvPr/>
        </p:nvSpPr>
        <p:spPr>
          <a:xfrm>
            <a:off x="765612" y="781735"/>
            <a:ext cx="9563100" cy="369332"/>
          </a:xfrm>
          <a:prstGeom prst="rect">
            <a:avLst/>
          </a:prstGeom>
        </p:spPr>
        <p:txBody>
          <a:bodyPr wrap="square">
            <a:spAutoFit/>
          </a:bodyPr>
          <a:lstStyle/>
          <a:p>
            <a:r>
              <a:rPr lang="en-US" dirty="0">
                <a:highlight>
                  <a:srgbClr val="FFFF00"/>
                </a:highlight>
                <a:hlinkClick r:id="rId4"/>
              </a:rPr>
              <a:t>https://devblogs.microsoft.com/dotnet</a:t>
            </a:r>
            <a:r>
              <a:rPr lang="en-US" dirty="0">
                <a:hlinkClick r:id="rId4"/>
              </a:rPr>
              <a:t>/announcing-ml-net-0-11-machine-learning-for-net/</a:t>
            </a:r>
            <a:endParaRPr lang="en-US" dirty="0"/>
          </a:p>
        </p:txBody>
      </p:sp>
    </p:spTree>
    <p:extLst>
      <p:ext uri="{BB962C8B-B14F-4D97-AF65-F5344CB8AC3E}">
        <p14:creationId xmlns:p14="http://schemas.microsoft.com/office/powerpoint/2010/main" val="263905863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17" y="3324508"/>
            <a:ext cx="11276838" cy="12801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708" y="3328416"/>
            <a:ext cx="11276838" cy="128016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066" y="3328416"/>
            <a:ext cx="11276838" cy="128016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575" y="3326907"/>
            <a:ext cx="11276838" cy="1280160"/>
          </a:xfrm>
          <a:prstGeom prst="rect">
            <a:avLst/>
          </a:prstGeom>
        </p:spPr>
      </p:pic>
      <p:grpSp>
        <p:nvGrpSpPr>
          <p:cNvPr id="31" name="Group 30"/>
          <p:cNvGrpSpPr/>
          <p:nvPr/>
        </p:nvGrpSpPr>
        <p:grpSpPr>
          <a:xfrm>
            <a:off x="275840" y="1899137"/>
            <a:ext cx="1664677" cy="1664677"/>
            <a:chOff x="337625" y="1899137"/>
            <a:chExt cx="1664677" cy="1664677"/>
          </a:xfrm>
          <a:solidFill>
            <a:srgbClr val="002060"/>
          </a:solidFill>
        </p:grpSpPr>
        <p:sp>
          <p:nvSpPr>
            <p:cNvPr id="24" name="Rectangle 23"/>
            <p:cNvSpPr/>
            <p:nvPr/>
          </p:nvSpPr>
          <p:spPr bwMode="auto">
            <a:xfrm>
              <a:off x="337625" y="1899137"/>
              <a:ext cx="1664677" cy="166467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bg1"/>
                    </a:gs>
                    <a:gs pos="100000">
                      <a:schemeClr val="bg1"/>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7" name="TextBox 16"/>
            <p:cNvSpPr txBox="1"/>
            <p:nvPr/>
          </p:nvSpPr>
          <p:spPr>
            <a:xfrm>
              <a:off x="344033"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gradFill>
                    <a:gsLst>
                      <a:gs pos="0">
                        <a:schemeClr val="bg1"/>
                      </a:gs>
                      <a:gs pos="100000">
                        <a:schemeClr val="bg1"/>
                      </a:gs>
                    </a:gsLst>
                    <a:lin ang="5400000" scaled="0"/>
                  </a:gradFill>
                  <a:effectLst/>
                  <a:uLnTx/>
                  <a:uFillTx/>
                  <a:latin typeface="Segoe UI Semibold" panose="020B0702040204020203" pitchFamily="34" charset="0"/>
                  <a:ea typeface="+mn-ea"/>
                  <a:cs typeface="+mn-cs"/>
                </a:rPr>
                <a:t>DESKTOP</a:t>
              </a:r>
            </a:p>
          </p:txBody>
        </p:sp>
      </p:grpSp>
      <p:grpSp>
        <p:nvGrpSpPr>
          <p:cNvPr id="32" name="Group 31"/>
          <p:cNvGrpSpPr/>
          <p:nvPr/>
        </p:nvGrpSpPr>
        <p:grpSpPr>
          <a:xfrm>
            <a:off x="1937523" y="1899137"/>
            <a:ext cx="1666889" cy="1664677"/>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bg1"/>
                    </a:gs>
                    <a:gs pos="100000">
                      <a:schemeClr val="bg1"/>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49"/>
            </a:xfrm>
            <a:prstGeom prst="rect">
              <a:avLst/>
            </a:prstGeom>
            <a:noFill/>
          </p:spPr>
          <p:txBody>
            <a:bodyPr wrap="square" lIns="0" tIns="0" rIns="0" bIns="0" rtlCol="0">
              <a:spAutoFit/>
            </a:bodyPr>
            <a:lstStyle/>
            <a:p>
              <a:pPr algn="ctr">
                <a:lnSpc>
                  <a:spcPct val="90000"/>
                </a:lnSpc>
                <a:spcAft>
                  <a:spcPts val="600"/>
                </a:spcAft>
                <a:defRPr/>
              </a:pPr>
              <a:r>
                <a:rPr lang="en-US" sz="1300">
                  <a:gradFill>
                    <a:gsLst>
                      <a:gs pos="0">
                        <a:schemeClr val="tx1"/>
                      </a:gs>
                      <a:gs pos="100000">
                        <a:schemeClr val="tx1"/>
                      </a:gs>
                    </a:gsLst>
                    <a:lin ang="5400000" scaled="0"/>
                  </a:gradFill>
                  <a:latin typeface="Segoe UI Semibold" panose="020B0702040204020203" pitchFamily="34" charset="0"/>
                </a:rPr>
                <a:t>WEB</a:t>
              </a:r>
            </a:p>
          </p:txBody>
        </p:sp>
      </p:grpSp>
      <p:grpSp>
        <p:nvGrpSpPr>
          <p:cNvPr id="33" name="Group 32"/>
          <p:cNvGrpSpPr/>
          <p:nvPr/>
        </p:nvGrpSpPr>
        <p:grpSpPr>
          <a:xfrm>
            <a:off x="3592799" y="1899137"/>
            <a:ext cx="1675508" cy="1664677"/>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bg1"/>
                    </a:gs>
                    <a:gs pos="100000">
                      <a:schemeClr val="bg1"/>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49"/>
            </a:xfrm>
            <a:prstGeom prst="rect">
              <a:avLst/>
            </a:prstGeom>
            <a:noFill/>
          </p:spPr>
          <p:txBody>
            <a:bodyPr wrap="square" lIns="0" tIns="0" rIns="0" bIns="0" rtlCol="0">
              <a:spAutoFit/>
            </a:bodyPr>
            <a:lstStyle/>
            <a:p>
              <a:pPr algn="ctr">
                <a:lnSpc>
                  <a:spcPct val="90000"/>
                </a:lnSpc>
                <a:spcAft>
                  <a:spcPts val="600"/>
                </a:spcAft>
                <a:defRPr/>
              </a:pPr>
              <a:r>
                <a:rPr lang="en-US" sz="1300">
                  <a:gradFill>
                    <a:gsLst>
                      <a:gs pos="0">
                        <a:schemeClr val="tx1"/>
                      </a:gs>
                      <a:gs pos="100000">
                        <a:schemeClr val="tx1"/>
                      </a:gs>
                    </a:gsLst>
                    <a:lin ang="5400000" scaled="0"/>
                  </a:gradFill>
                  <a:latin typeface="Segoe UI Semibold" panose="020B0702040204020203" pitchFamily="34" charset="0"/>
                </a:rPr>
                <a:t>CLOUD</a:t>
              </a:r>
            </a:p>
          </p:txBody>
        </p:sp>
      </p:grpSp>
      <p:grpSp>
        <p:nvGrpSpPr>
          <p:cNvPr id="34" name="Group 33"/>
          <p:cNvGrpSpPr/>
          <p:nvPr/>
        </p:nvGrpSpPr>
        <p:grpSpPr>
          <a:xfrm>
            <a:off x="5267525" y="1899137"/>
            <a:ext cx="1664677" cy="1664677"/>
            <a:chOff x="5329310" y="1899137"/>
            <a:chExt cx="1664677" cy="1664677"/>
          </a:xfrm>
          <a:solidFill>
            <a:srgbClr val="9B4F96"/>
          </a:solidFill>
        </p:grpSpPr>
        <p:sp>
          <p:nvSpPr>
            <p:cNvPr id="27" name="Rectangle 26"/>
            <p:cNvSpPr/>
            <p:nvPr/>
          </p:nvSpPr>
          <p:spPr bwMode="auto">
            <a:xfrm>
              <a:off x="5329310" y="1899137"/>
              <a:ext cx="1664677" cy="1664677"/>
            </a:xfrm>
            <a:prstGeom prst="rect">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bg1"/>
                    </a:gs>
                    <a:gs pos="100000">
                      <a:schemeClr val="bg1"/>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p:nvPicPr>
          <p:blipFill>
            <a:blip r:embed="rId13">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noFill/>
          </p:spPr>
        </p:pic>
        <p:sp>
          <p:nvSpPr>
            <p:cNvPr id="20" name="TextBox 19"/>
            <p:cNvSpPr txBox="1"/>
            <p:nvPr/>
          </p:nvSpPr>
          <p:spPr>
            <a:xfrm>
              <a:off x="5355169" y="3143061"/>
              <a:ext cx="1620528"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gradFill>
                    <a:gsLst>
                      <a:gs pos="0">
                        <a:schemeClr val="bg1"/>
                      </a:gs>
                      <a:gs pos="100000">
                        <a:schemeClr val="bg1"/>
                      </a:gs>
                    </a:gsLst>
                    <a:lin ang="5400000" scaled="0"/>
                  </a:gradFill>
                  <a:effectLst/>
                  <a:uLnTx/>
                  <a:uFillTx/>
                  <a:latin typeface="Segoe UI Semibold" panose="020B0702040204020203" pitchFamily="34" charset="0"/>
                  <a:ea typeface="+mn-ea"/>
                  <a:cs typeface="+mn-cs"/>
                </a:rPr>
                <a:t>MOBILE</a:t>
              </a:r>
            </a:p>
          </p:txBody>
        </p:sp>
      </p:grpSp>
      <p:grpSp>
        <p:nvGrpSpPr>
          <p:cNvPr id="35" name="Group 34"/>
          <p:cNvGrpSpPr/>
          <p:nvPr/>
        </p:nvGrpSpPr>
        <p:grpSpPr>
          <a:xfrm>
            <a:off x="6931420" y="1899137"/>
            <a:ext cx="1664677" cy="1664677"/>
            <a:chOff x="6993205" y="1899137"/>
            <a:chExt cx="1664677" cy="1664677"/>
          </a:xfrm>
          <a:solidFill>
            <a:srgbClr val="BAD80A"/>
          </a:solidFill>
        </p:grpSpPr>
        <p:sp>
          <p:nvSpPr>
            <p:cNvPr id="28" name="Rectangle 27"/>
            <p:cNvSpPr/>
            <p:nvPr/>
          </p:nvSpPr>
          <p:spPr bwMode="auto">
            <a:xfrm>
              <a:off x="6993205" y="1899137"/>
              <a:ext cx="1664677" cy="1664677"/>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bg1"/>
                    </a:gs>
                    <a:gs pos="100000">
                      <a:schemeClr val="bg1"/>
                    </a:gs>
                  </a:gsLst>
                  <a:lin ang="5400000" scaled="0"/>
                </a:gradFill>
                <a:effectLst/>
                <a:uLnTx/>
                <a:uFillTx/>
                <a:latin typeface="Segoe UI"/>
                <a:ea typeface="Segoe UI" pitchFamily="34" charset="0"/>
                <a:cs typeface="Segoe UI" pitchFamily="34" charset="0"/>
              </a:endParaRPr>
            </a:p>
          </p:txBody>
        </p:sp>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21" name="TextBox 20"/>
            <p:cNvSpPr txBox="1"/>
            <p:nvPr/>
          </p:nvSpPr>
          <p:spPr>
            <a:xfrm>
              <a:off x="7010445"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gradFill>
                    <a:gsLst>
                      <a:gs pos="0">
                        <a:schemeClr val="tx1"/>
                      </a:gs>
                      <a:gs pos="100000">
                        <a:schemeClr val="tx1"/>
                      </a:gs>
                    </a:gsLst>
                    <a:lin ang="5400000" scaled="0"/>
                  </a:gradFill>
                  <a:effectLst/>
                  <a:uLnTx/>
                  <a:uFillTx/>
                  <a:latin typeface="Segoe UI Semibold" panose="020B0702040204020203" pitchFamily="34" charset="0"/>
                  <a:ea typeface="+mn-ea"/>
                  <a:cs typeface="+mn-cs"/>
                </a:rPr>
                <a:t>GAMING</a:t>
              </a:r>
            </a:p>
          </p:txBody>
        </p:sp>
      </p:grpSp>
      <p:grpSp>
        <p:nvGrpSpPr>
          <p:cNvPr id="36" name="Group 35"/>
          <p:cNvGrpSpPr/>
          <p:nvPr/>
        </p:nvGrpSpPr>
        <p:grpSpPr>
          <a:xfrm>
            <a:off x="8558627" y="1899137"/>
            <a:ext cx="1701365" cy="1664677"/>
            <a:chOff x="8620412" y="1899137"/>
            <a:chExt cx="1701365" cy="1664677"/>
          </a:xfrm>
        </p:grpSpPr>
        <p:sp>
          <p:nvSpPr>
            <p:cNvPr id="29" name="Rectangle 28"/>
            <p:cNvSpPr/>
            <p:nvPr/>
          </p:nvSpPr>
          <p:spPr bwMode="auto">
            <a:xfrm>
              <a:off x="8657100" y="1899137"/>
              <a:ext cx="1664677" cy="1664677"/>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bg1"/>
                    </a:gs>
                    <a:gs pos="100000">
                      <a:schemeClr val="bg1"/>
                    </a:gs>
                  </a:gsLst>
                  <a:lin ang="5400000" scaled="0"/>
                </a:gradFill>
                <a:effectLst/>
                <a:uLnTx/>
                <a:uFillTx/>
                <a:latin typeface="Segoe UI"/>
                <a:ea typeface="Segoe UI" pitchFamily="34" charset="0"/>
                <a:cs typeface="Segoe UI" pitchFamily="34" charset="0"/>
              </a:endParaRPr>
            </a:p>
          </p:txBody>
        </p:sp>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gradFill>
                    <a:gsLst>
                      <a:gs pos="0">
                        <a:schemeClr val="bg1"/>
                      </a:gs>
                      <a:gs pos="100000">
                        <a:schemeClr val="bg1"/>
                      </a:gs>
                    </a:gsLst>
                    <a:lin ang="5400000" scaled="0"/>
                  </a:gradFill>
                  <a:effectLst/>
                  <a:uLnTx/>
                  <a:uFillTx/>
                  <a:latin typeface="Segoe UI Semibold" panose="020B0702040204020203" pitchFamily="34" charset="0"/>
                  <a:ea typeface="+mn-ea"/>
                  <a:cs typeface="+mn-cs"/>
                </a:rPr>
                <a:t>IoT</a:t>
              </a:r>
            </a:p>
          </p:txBody>
        </p:sp>
      </p:grpSp>
      <p:grpSp>
        <p:nvGrpSpPr>
          <p:cNvPr id="37" name="Group 36"/>
          <p:cNvGrpSpPr/>
          <p:nvPr/>
        </p:nvGrpSpPr>
        <p:grpSpPr>
          <a:xfrm>
            <a:off x="10259212" y="1899137"/>
            <a:ext cx="1664677" cy="1664677"/>
            <a:chOff x="10320997" y="1899137"/>
            <a:chExt cx="1664677" cy="1664677"/>
          </a:xfrm>
          <a:solidFill>
            <a:srgbClr val="FF0000"/>
          </a:solidFill>
        </p:grpSpPr>
        <p:sp>
          <p:nvSpPr>
            <p:cNvPr id="30" name="Rectangle 29"/>
            <p:cNvSpPr/>
            <p:nvPr/>
          </p:nvSpPr>
          <p:spPr bwMode="auto">
            <a:xfrm>
              <a:off x="10320997" y="1899137"/>
              <a:ext cx="1664677" cy="1664677"/>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bg1"/>
                    </a:gs>
                    <a:gs pos="100000">
                      <a:schemeClr val="bg1"/>
                    </a:gs>
                  </a:gsLst>
                  <a:lin ang="5400000" scaled="0"/>
                </a:gradFill>
                <a:effectLst/>
                <a:uLnTx/>
                <a:uFillTx/>
                <a:latin typeface="Segoe UI"/>
                <a:ea typeface="Segoe UI" pitchFamily="34" charset="0"/>
                <a:cs typeface="Segoe UI" pitchFamily="34" charset="0"/>
              </a:endParaRPr>
            </a:p>
          </p:txBody>
        </p:sp>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noFill/>
          </p:spPr>
        </p:pic>
        <p:sp>
          <p:nvSpPr>
            <p:cNvPr id="23" name="TextBox 22"/>
            <p:cNvSpPr txBox="1"/>
            <p:nvPr/>
          </p:nvSpPr>
          <p:spPr>
            <a:xfrm>
              <a:off x="10356525" y="3143061"/>
              <a:ext cx="1585000"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gradFill>
                    <a:gsLst>
                      <a:gs pos="0">
                        <a:schemeClr val="bg1"/>
                      </a:gs>
                      <a:gs pos="100000">
                        <a:schemeClr val="bg1"/>
                      </a:gs>
                    </a:gsLst>
                    <a:lin ang="5400000" scaled="0"/>
                  </a:gradFill>
                  <a:effectLst/>
                  <a:uLnTx/>
                  <a:uFillTx/>
                  <a:latin typeface="Segoe UI Semibold" panose="020B0702040204020203" pitchFamily="34" charset="0"/>
                  <a:ea typeface="+mn-ea"/>
                  <a:cs typeface="+mn-cs"/>
                </a:rPr>
                <a:t>AI</a:t>
              </a:r>
            </a:p>
          </p:txBody>
        </p:sp>
      </p:grpSp>
      <p:sp>
        <p:nvSpPr>
          <p:cNvPr id="42" name="TextBox 41"/>
          <p:cNvSpPr txBox="1"/>
          <p:nvPr/>
        </p:nvSpPr>
        <p:spPr>
          <a:xfrm>
            <a:off x="5277658" y="4261754"/>
            <a:ext cx="1664208" cy="1664208"/>
          </a:xfrm>
          <a:prstGeom prst="rect">
            <a:avLst/>
          </a:prstGeom>
          <a:solidFill>
            <a:srgbClr val="7030A0"/>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330" b="0" i="0" u="none" strike="noStrike" kern="1200" cap="none" spc="0" normalizeH="0" baseline="0" noProof="0">
                <a:ln>
                  <a:noFill/>
                </a:ln>
                <a:gradFill>
                  <a:gsLst>
                    <a:gs pos="0">
                      <a:schemeClr val="bg1"/>
                    </a:gs>
                    <a:gs pos="100000">
                      <a:schemeClr val="bg1"/>
                    </a:gs>
                  </a:gsLst>
                  <a:lin ang="5400000" scaled="0"/>
                </a:gradFill>
                <a:effectLst/>
                <a:uLnTx/>
                <a:uFillTx/>
                <a:latin typeface="Segoe UI Light"/>
                <a:ea typeface="+mn-ea"/>
                <a:cs typeface="+mn-cs"/>
              </a:rPr>
              <a:t>.NET</a:t>
            </a:r>
          </a:p>
        </p:txBody>
      </p:sp>
      <p:sp>
        <p:nvSpPr>
          <p:cNvPr id="3" name="Title 2">
            <a:extLst>
              <a:ext uri="{FF2B5EF4-FFF2-40B4-BE49-F238E27FC236}">
                <a16:creationId xmlns:a16="http://schemas.microsoft.com/office/drawing/2014/main" id="{B7BF50AC-9F08-4839-AED6-20793E32D2E3}"/>
              </a:ext>
            </a:extLst>
          </p:cNvPr>
          <p:cNvSpPr>
            <a:spLocks noGrp="1"/>
          </p:cNvSpPr>
          <p:nvPr>
            <p:ph type="title"/>
          </p:nvPr>
        </p:nvSpPr>
        <p:spPr/>
        <p:txBody>
          <a:bodyPr/>
          <a:lstStyle/>
          <a:p>
            <a:pPr algn="ctr"/>
            <a:r>
              <a:rPr lang="en-US" dirty="0">
                <a:latin typeface="+mn-lt"/>
              </a:rPr>
              <a:t>Your platform for building </a:t>
            </a:r>
            <a:r>
              <a:rPr lang="en-US" dirty="0">
                <a:highlight>
                  <a:srgbClr val="FFFF00"/>
                </a:highlight>
              </a:rPr>
              <a:t>anything</a:t>
            </a:r>
          </a:p>
        </p:txBody>
      </p:sp>
      <p:sp>
        <p:nvSpPr>
          <p:cNvPr id="39" name="Rectangle 38">
            <a:extLst>
              <a:ext uri="{FF2B5EF4-FFF2-40B4-BE49-F238E27FC236}">
                <a16:creationId xmlns:a16="http://schemas.microsoft.com/office/drawing/2014/main" id="{86F15B3D-BFDC-4EB3-9761-E5C4F5735F3B}"/>
              </a:ext>
            </a:extLst>
          </p:cNvPr>
          <p:cNvSpPr/>
          <p:nvPr/>
        </p:nvSpPr>
        <p:spPr>
          <a:xfrm>
            <a:off x="4456385" y="5925962"/>
            <a:ext cx="3279231" cy="535531"/>
          </a:xfrm>
          <a:prstGeom prst="rect">
            <a:avLst/>
          </a:prstGeom>
        </p:spPr>
        <p:txBody>
          <a:bodyPr wrap="square">
            <a:spAutoFit/>
          </a:bodyPr>
          <a:lstStyle/>
          <a:p>
            <a:pPr marL="228600" lvl="1" algn="ctr" defTabSz="932742">
              <a:lnSpc>
                <a:spcPct val="90000"/>
              </a:lnSpc>
              <a:spcBef>
                <a:spcPts val="600"/>
              </a:spcBef>
              <a:buSzPct val="90000"/>
              <a:defRPr/>
            </a:pPr>
            <a:r>
              <a:rPr lang="en-US" sz="3200">
                <a:gradFill>
                  <a:gsLst>
                    <a:gs pos="1250">
                      <a:schemeClr val="tx1"/>
                    </a:gs>
                    <a:gs pos="100000">
                      <a:schemeClr val="tx1"/>
                    </a:gs>
                  </a:gsLst>
                  <a:lin ang="5400000" scaled="0"/>
                </a:gradFill>
                <a:hlinkClick r:id="rId17">
                  <a:extLst>
                    <a:ext uri="{A12FA001-AC4F-418D-AE19-62706E023703}">
                      <ahyp:hlinkClr xmlns:ahyp="http://schemas.microsoft.com/office/drawing/2018/hyperlinkcolor" val="tx"/>
                    </a:ext>
                  </a:extLst>
                </a:hlinkClick>
              </a:rPr>
              <a:t>www.dot.net</a:t>
            </a:r>
            <a:endParaRPr lang="en-US" sz="3200">
              <a:gradFill>
                <a:gsLst>
                  <a:gs pos="1250">
                    <a:schemeClr val="tx1"/>
                  </a:gs>
                  <a:gs pos="100000">
                    <a:schemeClr val="tx1"/>
                  </a:gs>
                </a:gsLst>
                <a:lin ang="5400000" scaled="0"/>
              </a:gradFill>
            </a:endParaRPr>
          </a:p>
        </p:txBody>
      </p:sp>
    </p:spTree>
    <p:extLst>
      <p:ext uri="{BB962C8B-B14F-4D97-AF65-F5344CB8AC3E}">
        <p14:creationId xmlns:p14="http://schemas.microsoft.com/office/powerpoint/2010/main" val="27067526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250"/>
                                        <p:tgtEl>
                                          <p:spTgt spid="3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50"/>
                                        <p:tgtEl>
                                          <p:spTgt spid="3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250"/>
                                        <p:tgtEl>
                                          <p:spTgt spid="33"/>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250"/>
                                        <p:tgtEl>
                                          <p:spTgt spid="36"/>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par>
                          <p:cTn id="60" fill="hold">
                            <p:stCondLst>
                              <p:cond delay="5750"/>
                            </p:stCondLst>
                            <p:childTnLst>
                              <p:par>
                                <p:cTn id="61" presetID="10" presetClass="entr" presetSubtype="0" fill="hold" grpId="0" nodeType="after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fade">
                                      <p:cBhvr>
                                        <p:cTn id="6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8F4150-0B75-431D-A219-767F76C5425B}"/>
              </a:ext>
            </a:extLst>
          </p:cNvPr>
          <p:cNvSpPr txBox="1"/>
          <p:nvPr/>
        </p:nvSpPr>
        <p:spPr>
          <a:xfrm>
            <a:off x="2612582" y="6108703"/>
            <a:ext cx="10268263" cy="492443"/>
          </a:xfrm>
          <a:prstGeom prst="rect">
            <a:avLst/>
          </a:prstGeom>
          <a:noFill/>
        </p:spPr>
        <p:txBody>
          <a:bodyPr wrap="square" lIns="0" tIns="0" rIns="0" bIns="0" rtlCol="0">
            <a:spAutoFit/>
          </a:bodyPr>
          <a:lstStyle/>
          <a:p>
            <a:r>
              <a:rPr lang="en-US" sz="3200" b="1" dirty="0"/>
              <a:t>.NET Core (.NET 5</a:t>
            </a:r>
            <a:r>
              <a:rPr lang="en-US" sz="3200" b="1" dirty="0">
                <a:sym typeface="Wingdings" panose="05000000000000000000" pitchFamily="2" charset="2"/>
              </a:rPr>
              <a:t>) </a:t>
            </a:r>
            <a:r>
              <a:rPr lang="en-US" sz="3200" b="1" dirty="0"/>
              <a:t>is the future of .NET </a:t>
            </a:r>
            <a:r>
              <a:rPr lang="en-US" sz="3200" b="1" dirty="0">
                <a:sym typeface="Wingdings" panose="05000000000000000000" pitchFamily="2" charset="2"/>
              </a:rPr>
              <a:t></a:t>
            </a:r>
            <a:endParaRPr lang="en-US" sz="3600" b="1" dirty="0">
              <a:gradFill>
                <a:gsLst>
                  <a:gs pos="2917">
                    <a:schemeClr val="tx1"/>
                  </a:gs>
                  <a:gs pos="30000">
                    <a:schemeClr val="tx1"/>
                  </a:gs>
                </a:gsLst>
                <a:lin ang="5400000" scaled="0"/>
              </a:gradFill>
            </a:endParaRPr>
          </a:p>
        </p:txBody>
      </p:sp>
      <p:sp>
        <p:nvSpPr>
          <p:cNvPr id="2" name="Rectangle 1">
            <a:extLst>
              <a:ext uri="{FF2B5EF4-FFF2-40B4-BE49-F238E27FC236}">
                <a16:creationId xmlns:a16="http://schemas.microsoft.com/office/drawing/2014/main" id="{8D8CC8EE-3F96-47CC-98C7-59772AAC40B0}"/>
              </a:ext>
            </a:extLst>
          </p:cNvPr>
          <p:cNvSpPr/>
          <p:nvPr/>
        </p:nvSpPr>
        <p:spPr>
          <a:xfrm>
            <a:off x="297252" y="256854"/>
            <a:ext cx="5969984" cy="5324535"/>
          </a:xfrm>
          <a:prstGeom prst="rect">
            <a:avLst/>
          </a:prstGeom>
        </p:spPr>
        <p:txBody>
          <a:bodyPr wrap="square">
            <a:spAutoFit/>
          </a:bodyPr>
          <a:lstStyle/>
          <a:p>
            <a:r>
              <a:rPr lang="en-US" sz="2000" b="1" dirty="0"/>
              <a:t>Summary</a:t>
            </a:r>
          </a:p>
          <a:p>
            <a:pPr marL="285750" indent="-285750">
              <a:buFont typeface="Arial" panose="020B0604020202020204" pitchFamily="34" charset="0"/>
              <a:buChar char="•"/>
            </a:pPr>
            <a:r>
              <a:rPr lang="en-US" sz="2000" dirty="0"/>
              <a:t>.NET Growth, .NET Open Source (.NET Foundation)</a:t>
            </a:r>
          </a:p>
          <a:p>
            <a:pPr marL="285750" indent="-285750">
              <a:buFont typeface="Arial" panose="020B0604020202020204" pitchFamily="34" charset="0"/>
              <a:buChar char="•"/>
            </a:pPr>
            <a:r>
              <a:rPr lang="en-US" sz="2000" dirty="0"/>
              <a:t>.NET Core 2.2 (GA)</a:t>
            </a:r>
          </a:p>
          <a:p>
            <a:pPr marL="285750" indent="-285750">
              <a:buFont typeface="Arial" panose="020B0604020202020204" pitchFamily="34" charset="0"/>
              <a:buChar char="•"/>
            </a:pPr>
            <a:r>
              <a:rPr lang="en-US" sz="2000" dirty="0"/>
              <a:t>Why .NET Core &amp; ASP.NET Core (features)? </a:t>
            </a:r>
          </a:p>
          <a:p>
            <a:pPr marL="285750" indent="-285750">
              <a:buFont typeface="Arial" panose="020B0604020202020204" pitchFamily="34" charset="0"/>
              <a:buChar char="•"/>
            </a:pPr>
            <a:r>
              <a:rPr lang="en-US" sz="2000" dirty="0"/>
              <a:t>.NET Open Source (Winforms, WPF)</a:t>
            </a:r>
          </a:p>
          <a:p>
            <a:pPr marL="285750" indent="-285750">
              <a:buFont typeface="Arial" panose="020B0604020202020204" pitchFamily="34" charset="0"/>
              <a:buChar char="•"/>
            </a:pPr>
            <a:r>
              <a:rPr lang="en-US" sz="2000" dirty="0"/>
              <a:t>.NET Core 3 Preview, themes (desktop support)</a:t>
            </a:r>
          </a:p>
          <a:p>
            <a:pPr marL="285750" indent="-285750">
              <a:buFont typeface="Arial" panose="020B0604020202020204" pitchFamily="34" charset="0"/>
              <a:buChar char="•"/>
            </a:pPr>
            <a:r>
              <a:rPr lang="en-US" sz="2000" dirty="0"/>
              <a:t>Why Windows desktop on .NET Core?</a:t>
            </a:r>
          </a:p>
          <a:p>
            <a:pPr marL="285750" indent="-285750">
              <a:buFont typeface="Arial" panose="020B0604020202020204" pitchFamily="34" charset="0"/>
              <a:buChar char="•"/>
            </a:pPr>
            <a:r>
              <a:rPr lang="en-US" sz="2000" dirty="0"/>
              <a:t>ASP.NET Core 3.0?</a:t>
            </a:r>
          </a:p>
          <a:p>
            <a:pPr marL="285750" indent="-285750">
              <a:buFont typeface="Arial" panose="020B0604020202020204" pitchFamily="34" charset="0"/>
              <a:buChar char="•"/>
            </a:pPr>
            <a:r>
              <a:rPr lang="en-US" sz="2000" dirty="0"/>
              <a:t>What comes next for .NET?</a:t>
            </a:r>
          </a:p>
          <a:p>
            <a:pPr marL="285750" indent="-285750">
              <a:buFont typeface="Arial" panose="020B0604020202020204" pitchFamily="34" charset="0"/>
              <a:buChar char="•"/>
            </a:pPr>
            <a:r>
              <a:rPr lang="en-US" sz="2000" dirty="0"/>
              <a:t>.NET Roadmap</a:t>
            </a:r>
          </a:p>
          <a:p>
            <a:pPr marL="285750" indent="-285750">
              <a:buFont typeface="Arial" panose="020B0604020202020204" pitchFamily="34" charset="0"/>
              <a:buChar char="•"/>
            </a:pPr>
            <a:r>
              <a:rPr lang="en-US" sz="2000" dirty="0"/>
              <a:t>Introducing .NET 5 and schedule </a:t>
            </a:r>
          </a:p>
          <a:p>
            <a:pPr marL="285750" indent="-285750">
              <a:buFont typeface="Arial" panose="020B0604020202020204" pitchFamily="34" charset="0"/>
              <a:buChar char="•"/>
            </a:pPr>
            <a:r>
              <a:rPr lang="en-US" sz="2000" dirty="0"/>
              <a:t>Migrating Winforms or legacy applications to .NET Core</a:t>
            </a:r>
          </a:p>
          <a:p>
            <a:pPr marL="285750" indent="-285750">
              <a:buFont typeface="Arial" panose="020B0604020202020204" pitchFamily="34" charset="0"/>
              <a:buChar char="•"/>
            </a:pPr>
            <a:r>
              <a:rPr lang="en-US" sz="2000" dirty="0"/>
              <a:t>future of .NET Framework?</a:t>
            </a:r>
          </a:p>
          <a:p>
            <a:endParaRPr lang="en-US" sz="2000" dirty="0"/>
          </a:p>
          <a:p>
            <a:endParaRPr lang="en-US" sz="2000" dirty="0"/>
          </a:p>
        </p:txBody>
      </p:sp>
    </p:spTree>
    <p:extLst>
      <p:ext uri="{BB962C8B-B14F-4D97-AF65-F5344CB8AC3E}">
        <p14:creationId xmlns:p14="http://schemas.microsoft.com/office/powerpoint/2010/main" val="212637730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9E535-EDD8-44E3-98DC-07DF9ECB62E5}"/>
              </a:ext>
            </a:extLst>
          </p:cNvPr>
          <p:cNvSpPr txBox="1">
            <a:spLocks/>
          </p:cNvSpPr>
          <p:nvPr/>
        </p:nvSpPr>
        <p:spPr>
          <a:xfrm>
            <a:off x="585216" y="3033223"/>
            <a:ext cx="6126480" cy="4985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Q&amp;A</a:t>
            </a:r>
          </a:p>
        </p:txBody>
      </p:sp>
      <p:sp>
        <p:nvSpPr>
          <p:cNvPr id="3" name="Rectangle 2">
            <a:extLst>
              <a:ext uri="{FF2B5EF4-FFF2-40B4-BE49-F238E27FC236}">
                <a16:creationId xmlns:a16="http://schemas.microsoft.com/office/drawing/2014/main" id="{F2E81770-9F3A-468C-968C-30D9F8CF5537}"/>
              </a:ext>
            </a:extLst>
          </p:cNvPr>
          <p:cNvSpPr/>
          <p:nvPr/>
        </p:nvSpPr>
        <p:spPr>
          <a:xfrm>
            <a:off x="5650350" y="4840633"/>
            <a:ext cx="2206053" cy="584775"/>
          </a:xfrm>
          <a:prstGeom prst="rect">
            <a:avLst/>
          </a:prstGeom>
          <a:noFill/>
          <a:effectLst>
            <a:reflection blurRad="6350" stA="50000" endA="300" endPos="55500" dist="101600" dir="5400000" sy="-100000" algn="bl" rotWithShape="0"/>
          </a:effectLst>
        </p:spPr>
        <p:txBody>
          <a:bodyPr wrap="none">
            <a:spAutoFit/>
          </a:bodyPr>
          <a:lstStyle/>
          <a:p>
            <a:r>
              <a:rPr lang="en-US" sz="3200" dirty="0">
                <a:solidFill>
                  <a:srgbClr val="FFFF00"/>
                </a:solidFill>
                <a:latin typeface="Bahnschrift" panose="020B0502040204020203" pitchFamily="34" charset="0"/>
              </a:rPr>
              <a:t>MahesKBlr</a:t>
            </a:r>
            <a:endParaRPr lang="en-US" sz="1200" dirty="0">
              <a:solidFill>
                <a:srgbClr val="FFFF00"/>
              </a:solidFill>
            </a:endParaRPr>
          </a:p>
        </p:txBody>
      </p:sp>
      <p:pic>
        <p:nvPicPr>
          <p:cNvPr id="4" name="Picture 6" descr="Image result for twitter images ">
            <a:extLst>
              <a:ext uri="{FF2B5EF4-FFF2-40B4-BE49-F238E27FC236}">
                <a16:creationId xmlns:a16="http://schemas.microsoft.com/office/drawing/2014/main" id="{52484901-3E9A-4F69-B09F-EA9ED17F41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2414" y="4964053"/>
            <a:ext cx="337936" cy="337936"/>
          </a:xfrm>
          <a:prstGeom prst="rect">
            <a:avLst/>
          </a:prstGeom>
          <a:noFill/>
          <a:effectLst>
            <a:reflection blurRad="6350" stA="50000" endA="300" endPos="5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490417-2542-4994-9128-C823ACCD4A5A}"/>
              </a:ext>
            </a:extLst>
          </p:cNvPr>
          <p:cNvPicPr>
            <a:picLocks noChangeAspect="1"/>
          </p:cNvPicPr>
          <p:nvPr/>
        </p:nvPicPr>
        <p:blipFill>
          <a:blip r:embed="rId3"/>
          <a:stretch>
            <a:fillRect/>
          </a:stretch>
        </p:blipFill>
        <p:spPr>
          <a:xfrm>
            <a:off x="449881" y="472273"/>
            <a:ext cx="11246399" cy="5889449"/>
          </a:xfrm>
          <a:prstGeom prst="rect">
            <a:avLst/>
          </a:prstGeom>
        </p:spPr>
      </p:pic>
    </p:spTree>
    <p:extLst>
      <p:ext uri="{BB962C8B-B14F-4D97-AF65-F5344CB8AC3E}">
        <p14:creationId xmlns:p14="http://schemas.microsoft.com/office/powerpoint/2010/main" val="123886194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AC24BB-ACEE-4AB0-B73A-892CAA6D4BFB}"/>
              </a:ext>
            </a:extLst>
          </p:cNvPr>
          <p:cNvPicPr>
            <a:picLocks noChangeAspect="1"/>
          </p:cNvPicPr>
          <p:nvPr/>
        </p:nvPicPr>
        <p:blipFill>
          <a:blip r:embed="rId3"/>
          <a:stretch>
            <a:fillRect/>
          </a:stretch>
        </p:blipFill>
        <p:spPr>
          <a:xfrm>
            <a:off x="380945" y="935798"/>
            <a:ext cx="11661636" cy="4986404"/>
          </a:xfrm>
          <a:prstGeom prst="rect">
            <a:avLst/>
          </a:prstGeom>
        </p:spPr>
      </p:pic>
      <p:sp>
        <p:nvSpPr>
          <p:cNvPr id="3" name="TextBox 2">
            <a:extLst>
              <a:ext uri="{FF2B5EF4-FFF2-40B4-BE49-F238E27FC236}">
                <a16:creationId xmlns:a16="http://schemas.microsoft.com/office/drawing/2014/main" id="{B4918EE8-BD66-4052-B823-17ED0517C634}"/>
              </a:ext>
            </a:extLst>
          </p:cNvPr>
          <p:cNvSpPr txBox="1"/>
          <p:nvPr/>
        </p:nvSpPr>
        <p:spPr>
          <a:xfrm>
            <a:off x="10275506" y="6314228"/>
            <a:ext cx="175811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ighlight>
                  <a:srgbClr val="FFFF00"/>
                </a:highlight>
              </a:rPr>
              <a:t>//BUILD update</a:t>
            </a:r>
          </a:p>
        </p:txBody>
      </p:sp>
    </p:spTree>
    <p:extLst>
      <p:ext uri="{BB962C8B-B14F-4D97-AF65-F5344CB8AC3E}">
        <p14:creationId xmlns:p14="http://schemas.microsoft.com/office/powerpoint/2010/main" val="309434067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a:extLst>
              <a:ext uri="{FF2B5EF4-FFF2-40B4-BE49-F238E27FC236}">
                <a16:creationId xmlns:a16="http://schemas.microsoft.com/office/drawing/2014/main" id="{91601B72-465B-44F0-8D16-C069E4D1114C}"/>
              </a:ext>
            </a:extLst>
          </p:cNvPr>
          <p:cNvCxnSpPr>
            <a:cxnSpLocks/>
          </p:cNvCxnSpPr>
          <p:nvPr/>
        </p:nvCxnSpPr>
        <p:spPr>
          <a:xfrm>
            <a:off x="489098" y="2177560"/>
            <a:ext cx="11079125" cy="0"/>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1" name="Picture 10">
            <a:extLst>
              <a:ext uri="{FF2B5EF4-FFF2-40B4-BE49-F238E27FC236}">
                <a16:creationId xmlns:a16="http://schemas.microsoft.com/office/drawing/2014/main" id="{B2AB1A76-79DF-4785-9519-5964F8E18851}"/>
              </a:ext>
            </a:extLst>
          </p:cNvPr>
          <p:cNvPicPr>
            <a:picLocks noChangeAspect="1"/>
          </p:cNvPicPr>
          <p:nvPr/>
        </p:nvPicPr>
        <p:blipFill>
          <a:blip r:embed="rId3"/>
          <a:stretch>
            <a:fillRect/>
          </a:stretch>
        </p:blipFill>
        <p:spPr>
          <a:xfrm>
            <a:off x="4741272" y="1780216"/>
            <a:ext cx="832395" cy="794689"/>
          </a:xfrm>
          <a:prstGeom prst="rect">
            <a:avLst/>
          </a:prstGeom>
        </p:spPr>
      </p:pic>
      <p:grpSp>
        <p:nvGrpSpPr>
          <p:cNvPr id="4" name="Group 3">
            <a:extLst>
              <a:ext uri="{FF2B5EF4-FFF2-40B4-BE49-F238E27FC236}">
                <a16:creationId xmlns:a16="http://schemas.microsoft.com/office/drawing/2014/main" id="{B4FBE9EE-B643-4E63-AEA7-53851E6E6B26}"/>
              </a:ext>
            </a:extLst>
          </p:cNvPr>
          <p:cNvGrpSpPr/>
          <p:nvPr/>
        </p:nvGrpSpPr>
        <p:grpSpPr>
          <a:xfrm>
            <a:off x="9577458" y="1780216"/>
            <a:ext cx="779869" cy="794690"/>
            <a:chOff x="8615365" y="4107252"/>
            <a:chExt cx="779869" cy="794690"/>
          </a:xfrm>
        </p:grpSpPr>
        <p:sp>
          <p:nvSpPr>
            <p:cNvPr id="12" name="Rectangle 11">
              <a:extLst>
                <a:ext uri="{FF2B5EF4-FFF2-40B4-BE49-F238E27FC236}">
                  <a16:creationId xmlns:a16="http://schemas.microsoft.com/office/drawing/2014/main" id="{3D12C5B5-825E-4D77-B35A-76E9A4C8C08E}"/>
                </a:ext>
              </a:extLst>
            </p:cNvPr>
            <p:cNvSpPr/>
            <p:nvPr/>
          </p:nvSpPr>
          <p:spPr>
            <a:xfrm>
              <a:off x="8615365" y="4107252"/>
              <a:ext cx="779869" cy="794689"/>
            </a:xfrm>
            <a:prstGeom prst="rect">
              <a:avLst/>
            </a:prstGeom>
            <a:solidFill>
              <a:srgbClr val="7030A0"/>
            </a:solidFill>
            <a:ln>
              <a:noFill/>
            </a:ln>
          </p:spPr>
          <p:style>
            <a:lnRef idx="3">
              <a:schemeClr val="lt1"/>
            </a:lnRef>
            <a:fillRef idx="1">
              <a:schemeClr val="accent6"/>
            </a:fillRef>
            <a:effectRef idx="1">
              <a:schemeClr val="accent6"/>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Box 2">
              <a:extLst>
                <a:ext uri="{FF2B5EF4-FFF2-40B4-BE49-F238E27FC236}">
                  <a16:creationId xmlns:a16="http://schemas.microsoft.com/office/drawing/2014/main" id="{E89949B5-AB8E-491C-81B7-D922A1FCCAFE}"/>
                </a:ext>
              </a:extLst>
            </p:cNvPr>
            <p:cNvSpPr txBox="1"/>
            <p:nvPr/>
          </p:nvSpPr>
          <p:spPr>
            <a:xfrm>
              <a:off x="8625171" y="4107252"/>
              <a:ext cx="756514" cy="794690"/>
            </a:xfrm>
            <a:prstGeom prst="rect">
              <a:avLst/>
            </a:prstGeom>
            <a:noFill/>
          </p:spPr>
          <p:txBody>
            <a:bodyPr wrap="square" lIns="0" tIns="0" rIns="0" bIns="0" rtlCol="0" anchor="ctr" anchorCtr="0">
              <a:noAutofit/>
            </a:bodyPr>
            <a:lstStyle/>
            <a:p>
              <a:pPr algn="ctr">
                <a:lnSpc>
                  <a:spcPct val="90000"/>
                </a:lnSpc>
                <a:spcAft>
                  <a:spcPts val="600"/>
                </a:spcAft>
              </a:pPr>
              <a:r>
                <a:rPr lang="en-US">
                  <a:gradFill>
                    <a:gsLst>
                      <a:gs pos="0">
                        <a:schemeClr val="bg1"/>
                      </a:gs>
                      <a:gs pos="100000">
                        <a:schemeClr val="bg1"/>
                      </a:gs>
                    </a:gsLst>
                    <a:lin ang="5400000" scaled="0"/>
                  </a:gradFill>
                </a:rPr>
                <a:t>.NET</a:t>
              </a:r>
            </a:p>
          </p:txBody>
        </p:sp>
      </p:grpSp>
      <p:sp>
        <p:nvSpPr>
          <p:cNvPr id="26" name="TextBox 25">
            <a:extLst>
              <a:ext uri="{FF2B5EF4-FFF2-40B4-BE49-F238E27FC236}">
                <a16:creationId xmlns:a16="http://schemas.microsoft.com/office/drawing/2014/main" id="{4DA1DD16-C252-4274-BA9E-5B02883CF043}"/>
              </a:ext>
            </a:extLst>
          </p:cNvPr>
          <p:cNvSpPr txBox="1"/>
          <p:nvPr/>
        </p:nvSpPr>
        <p:spPr>
          <a:xfrm>
            <a:off x="160816" y="3128208"/>
            <a:ext cx="1478812" cy="809604"/>
          </a:xfrm>
          <a:prstGeom prst="rect">
            <a:avLst/>
          </a:prstGeom>
          <a:noFill/>
        </p:spPr>
        <p:txBody>
          <a:bodyPr wrap="square" lIns="91440"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0">
                      <a:schemeClr val="tx1"/>
                    </a:gs>
                    <a:gs pos="100000">
                      <a:schemeClr val="tx1"/>
                    </a:gs>
                  </a:gsLst>
                  <a:lin ang="5400000" scaled="0"/>
                </a:gradFill>
                <a:effectLst/>
                <a:uLnTx/>
                <a:uFillTx/>
                <a:latin typeface="Segoe UI" panose="020B0502040204020203" pitchFamily="34" charset="0"/>
                <a:ea typeface="+mn-ea"/>
                <a:cs typeface="Segoe UI" panose="020B0502040204020203" pitchFamily="34" charset="0"/>
              </a:rPr>
              <a:t>2001</a:t>
            </a:r>
          </a:p>
          <a:p>
            <a:pPr lvl="0" algn="ctr" defTabSz="913950">
              <a:lnSpc>
                <a:spcPct val="90000"/>
              </a:lnSpc>
              <a:spcAft>
                <a:spcPts val="575"/>
              </a:spcAft>
              <a:defRPr/>
            </a:pPr>
            <a:r>
              <a:rPr lang="en-US" sz="16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ECMA 335</a:t>
            </a:r>
          </a:p>
        </p:txBody>
      </p:sp>
      <p:cxnSp>
        <p:nvCxnSpPr>
          <p:cNvPr id="28" name="Straight Connector 27">
            <a:extLst>
              <a:ext uri="{FF2B5EF4-FFF2-40B4-BE49-F238E27FC236}">
                <a16:creationId xmlns:a16="http://schemas.microsoft.com/office/drawing/2014/main" id="{D744A6AD-C2DE-4C12-A8A8-B56A26A5ED7D}"/>
              </a:ext>
            </a:extLst>
          </p:cNvPr>
          <p:cNvCxnSpPr>
            <a:stCxn id="19" idx="4"/>
            <a:endCxn id="26" idx="0"/>
          </p:cNvCxnSpPr>
          <p:nvPr/>
        </p:nvCxnSpPr>
        <p:spPr>
          <a:xfrm flipH="1">
            <a:off x="900222" y="2396614"/>
            <a:ext cx="1" cy="73159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7A58F6C-F699-49B2-8B2B-7F6D91FA7DDC}"/>
              </a:ext>
            </a:extLst>
          </p:cNvPr>
          <p:cNvSpPr txBox="1"/>
          <p:nvPr/>
        </p:nvSpPr>
        <p:spPr>
          <a:xfrm>
            <a:off x="552569" y="4316982"/>
            <a:ext cx="2037681" cy="1474401"/>
          </a:xfrm>
          <a:prstGeom prst="rect">
            <a:avLst/>
          </a:prstGeom>
          <a:noFill/>
        </p:spPr>
        <p:txBody>
          <a:bodyPr wrap="square" lIns="91440"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0">
                      <a:schemeClr val="tx1"/>
                    </a:gs>
                    <a:gs pos="100000">
                      <a:schemeClr val="tx1"/>
                    </a:gs>
                  </a:gsLst>
                  <a:lin ang="5400000" scaled="0"/>
                </a:gradFill>
                <a:effectLst/>
                <a:uLnTx/>
                <a:uFillTx/>
                <a:latin typeface="Segoe UI" panose="020B0502040204020203" pitchFamily="34" charset="0"/>
                <a:ea typeface="+mn-ea"/>
                <a:cs typeface="Segoe UI" panose="020B0502040204020203" pitchFamily="34" charset="0"/>
              </a:rPr>
              <a:t>2002</a:t>
            </a:r>
          </a:p>
          <a:p>
            <a:pPr lvl="0" algn="ctr" defTabSz="913950">
              <a:lnSpc>
                <a:spcPct val="90000"/>
              </a:lnSpc>
              <a:spcAft>
                <a:spcPts val="575"/>
              </a:spcAft>
              <a:defRPr/>
            </a:pPr>
            <a:r>
              <a:rPr lang="en-US" sz="16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NET 1.0 for Windows released. Mono project begins</a:t>
            </a:r>
          </a:p>
        </p:txBody>
      </p:sp>
      <p:cxnSp>
        <p:nvCxnSpPr>
          <p:cNvPr id="32" name="Straight Connector 31">
            <a:extLst>
              <a:ext uri="{FF2B5EF4-FFF2-40B4-BE49-F238E27FC236}">
                <a16:creationId xmlns:a16="http://schemas.microsoft.com/office/drawing/2014/main" id="{407786BC-F7D2-4FB4-807A-5CDC998104B9}"/>
              </a:ext>
            </a:extLst>
          </p:cNvPr>
          <p:cNvCxnSpPr>
            <a:stCxn id="22" idx="4"/>
            <a:endCxn id="30" idx="0"/>
          </p:cNvCxnSpPr>
          <p:nvPr/>
        </p:nvCxnSpPr>
        <p:spPr>
          <a:xfrm flipH="1">
            <a:off x="1571410" y="2396614"/>
            <a:ext cx="1" cy="19203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18EAFA9-E8B3-490C-9526-6CD68992D369}"/>
              </a:ext>
            </a:extLst>
          </p:cNvPr>
          <p:cNvGrpSpPr/>
          <p:nvPr/>
        </p:nvGrpSpPr>
        <p:grpSpPr>
          <a:xfrm>
            <a:off x="7262709" y="1780215"/>
            <a:ext cx="779869" cy="794690"/>
            <a:chOff x="6269195" y="1881751"/>
            <a:chExt cx="670912" cy="670912"/>
          </a:xfrm>
        </p:grpSpPr>
        <p:sp>
          <p:nvSpPr>
            <p:cNvPr id="14" name="Oval 13">
              <a:extLst>
                <a:ext uri="{FF2B5EF4-FFF2-40B4-BE49-F238E27FC236}">
                  <a16:creationId xmlns:a16="http://schemas.microsoft.com/office/drawing/2014/main" id="{1D84704B-6951-41A7-A82E-20E8AE73B860}"/>
                </a:ext>
              </a:extLst>
            </p:cNvPr>
            <p:cNvSpPr/>
            <p:nvPr/>
          </p:nvSpPr>
          <p:spPr>
            <a:xfrm>
              <a:off x="6269195" y="1881751"/>
              <a:ext cx="670912" cy="670912"/>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pic>
          <p:nvPicPr>
            <p:cNvPr id="17" name="Picture 16">
              <a:extLst>
                <a:ext uri="{FF2B5EF4-FFF2-40B4-BE49-F238E27FC236}">
                  <a16:creationId xmlns:a16="http://schemas.microsoft.com/office/drawing/2014/main" id="{61658544-51AF-48C4-85CB-8B7EF4040BEE}"/>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6434638" y="2014325"/>
              <a:ext cx="340025" cy="405764"/>
            </a:xfrm>
            <a:prstGeom prst="rect">
              <a:avLst/>
            </a:prstGeom>
          </p:spPr>
        </p:pic>
      </p:grpSp>
      <p:sp>
        <p:nvSpPr>
          <p:cNvPr id="33" name="TextBox 32">
            <a:extLst>
              <a:ext uri="{FF2B5EF4-FFF2-40B4-BE49-F238E27FC236}">
                <a16:creationId xmlns:a16="http://schemas.microsoft.com/office/drawing/2014/main" id="{3111A18C-F22E-40D7-8CA2-625F014BE249}"/>
              </a:ext>
            </a:extLst>
          </p:cNvPr>
          <p:cNvSpPr txBox="1"/>
          <p:nvPr/>
        </p:nvSpPr>
        <p:spPr>
          <a:xfrm>
            <a:off x="2226369" y="3128208"/>
            <a:ext cx="1863342" cy="1252802"/>
          </a:xfrm>
          <a:prstGeom prst="rect">
            <a:avLst/>
          </a:prstGeom>
          <a:noFill/>
        </p:spPr>
        <p:txBody>
          <a:bodyPr wrap="square" lIns="91440"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0">
                      <a:schemeClr val="tx1"/>
                    </a:gs>
                    <a:gs pos="100000">
                      <a:schemeClr val="tx1"/>
                    </a:gs>
                  </a:gsLst>
                  <a:lin ang="5400000" scaled="0"/>
                </a:gradFill>
                <a:effectLst/>
                <a:uLnTx/>
                <a:uFillTx/>
                <a:latin typeface="Segoe UI" panose="020B0502040204020203" pitchFamily="34" charset="0"/>
                <a:ea typeface="+mn-ea"/>
                <a:cs typeface="Segoe UI" panose="020B0502040204020203" pitchFamily="34" charset="0"/>
              </a:rPr>
              <a:t>2008</a:t>
            </a:r>
          </a:p>
          <a:p>
            <a:pPr lvl="0" algn="ctr" defTabSz="913950">
              <a:lnSpc>
                <a:spcPct val="90000"/>
              </a:lnSpc>
              <a:spcAft>
                <a:spcPts val="575"/>
              </a:spcAft>
              <a:defRPr/>
            </a:pPr>
            <a:r>
              <a:rPr lang="en-US" sz="16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ASP.NET MVC (web platform) open source</a:t>
            </a:r>
          </a:p>
        </p:txBody>
      </p:sp>
      <p:cxnSp>
        <p:nvCxnSpPr>
          <p:cNvPr id="35" name="Straight Connector 34">
            <a:extLst>
              <a:ext uri="{FF2B5EF4-FFF2-40B4-BE49-F238E27FC236}">
                <a16:creationId xmlns:a16="http://schemas.microsoft.com/office/drawing/2014/main" id="{118F4DE6-59B9-4E47-B863-820BBE9EF26A}"/>
              </a:ext>
            </a:extLst>
          </p:cNvPr>
          <p:cNvCxnSpPr>
            <a:cxnSpLocks/>
            <a:stCxn id="23" idx="4"/>
            <a:endCxn id="33" idx="0"/>
          </p:cNvCxnSpPr>
          <p:nvPr/>
        </p:nvCxnSpPr>
        <p:spPr>
          <a:xfrm>
            <a:off x="3156342" y="2396614"/>
            <a:ext cx="1698" cy="73159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0318BE7-9FBC-4299-86E5-3ECF68990869}"/>
              </a:ext>
            </a:extLst>
          </p:cNvPr>
          <p:cNvSpPr txBox="1"/>
          <p:nvPr/>
        </p:nvSpPr>
        <p:spPr>
          <a:xfrm>
            <a:off x="4144618" y="3093562"/>
            <a:ext cx="2035982" cy="2071488"/>
          </a:xfrm>
          <a:prstGeom prst="rect">
            <a:avLst/>
          </a:prstGeom>
          <a:noFill/>
        </p:spPr>
        <p:txBody>
          <a:bodyPr wrap="square" lIns="91440"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gradFill>
                  <a:gsLst>
                    <a:gs pos="0">
                      <a:schemeClr val="tx1"/>
                    </a:gs>
                    <a:gs pos="100000">
                      <a:schemeClr val="tx1"/>
                    </a:gs>
                  </a:gsLst>
                  <a:lin ang="5400000" scaled="0"/>
                </a:gradFill>
                <a:effectLst/>
                <a:uLnTx/>
                <a:uFillTx/>
                <a:latin typeface="Segoe UI" panose="020B0502040204020203" pitchFamily="34" charset="0"/>
                <a:ea typeface="+mn-ea"/>
                <a:cs typeface="Segoe UI" panose="020B0502040204020203" pitchFamily="34" charset="0"/>
              </a:rPr>
              <a:t>April 2014</a:t>
            </a:r>
          </a:p>
          <a:p>
            <a:pPr lvl="0" algn="ctr" defTabSz="895601">
              <a:lnSpc>
                <a:spcPct val="90000"/>
              </a:lnSpc>
              <a:spcAft>
                <a:spcPts val="588"/>
              </a:spcAft>
              <a:defRPr/>
            </a:pPr>
            <a:r>
              <a:rPr lang="en-US" sz="16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.NET Compiler Platform (“Roslyn”) open source</a:t>
            </a:r>
          </a:p>
          <a:p>
            <a:pPr lvl="0" algn="ctr" defTabSz="895601">
              <a:lnSpc>
                <a:spcPct val="90000"/>
              </a:lnSpc>
              <a:spcAft>
                <a:spcPts val="588"/>
              </a:spcAft>
              <a:defRPr/>
            </a:pPr>
            <a:r>
              <a:rPr lang="en-US" sz="16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a:t>
            </a:r>
            <a:r>
              <a:rPr lang="en-US" sz="1600" dirty="0">
                <a:gradFill>
                  <a:gsLst>
                    <a:gs pos="0">
                      <a:schemeClr val="tx1"/>
                    </a:gs>
                    <a:gs pos="100000">
                      <a:schemeClr val="tx1"/>
                    </a:gs>
                  </a:gsLst>
                  <a:lin ang="5400000" scaled="0"/>
                </a:gradFill>
                <a:highlight>
                  <a:srgbClr val="FFFF00"/>
                </a:highlight>
                <a:latin typeface="Segoe UI" panose="020B0502040204020203" pitchFamily="34" charset="0"/>
                <a:cs typeface="Segoe UI" panose="020B0502040204020203" pitchFamily="34" charset="0"/>
              </a:rPr>
              <a:t>NET Foundation founded</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dirty="0">
              <a:ln>
                <a:noFill/>
              </a:ln>
              <a:gradFill>
                <a:gsLst>
                  <a:gs pos="0">
                    <a:schemeClr val="tx1"/>
                  </a:gs>
                  <a:gs pos="100000">
                    <a:schemeClr val="tx1"/>
                  </a:gs>
                </a:gsLst>
                <a:lin ang="5400000" scaled="0"/>
              </a:gradFill>
              <a:effectLst/>
              <a:uLnTx/>
              <a:uFillTx/>
              <a:latin typeface="Segoe UI" panose="020B0502040204020203" pitchFamily="34" charset="0"/>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B9FE36BB-B495-4A6E-BB39-E671D744B0C4}"/>
              </a:ext>
            </a:extLst>
          </p:cNvPr>
          <p:cNvCxnSpPr>
            <a:stCxn id="11" idx="2"/>
            <a:endCxn id="39" idx="0"/>
          </p:cNvCxnSpPr>
          <p:nvPr/>
        </p:nvCxnSpPr>
        <p:spPr>
          <a:xfrm>
            <a:off x="5157470" y="2574905"/>
            <a:ext cx="5139" cy="5186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4B3D479-BC14-44A9-8536-73543DB5EFF4}"/>
              </a:ext>
            </a:extLst>
          </p:cNvPr>
          <p:cNvSpPr txBox="1"/>
          <p:nvPr/>
        </p:nvSpPr>
        <p:spPr>
          <a:xfrm>
            <a:off x="5301307" y="4786512"/>
            <a:ext cx="1726811" cy="1551345"/>
          </a:xfrm>
          <a:prstGeom prst="rect">
            <a:avLst/>
          </a:prstGeom>
          <a:noFill/>
        </p:spPr>
        <p:txBody>
          <a:bodyPr wrap="square" lIns="91440"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gradFill>
                  <a:gsLst>
                    <a:gs pos="0">
                      <a:schemeClr val="tx1"/>
                    </a:gs>
                    <a:gs pos="100000">
                      <a:schemeClr val="tx1"/>
                    </a:gs>
                  </a:gsLst>
                  <a:lin ang="5400000" scaled="0"/>
                </a:gradFill>
                <a:effectLst/>
                <a:uLnTx/>
                <a:uFillTx/>
                <a:latin typeface="Segoe UI" panose="020B0502040204020203" pitchFamily="34" charset="0"/>
                <a:ea typeface="+mn-ea"/>
                <a:cs typeface="Segoe UI" panose="020B0502040204020203" pitchFamily="34" charset="0"/>
              </a:rPr>
              <a:t>Nov. 2014</a:t>
            </a:r>
          </a:p>
          <a:p>
            <a:pPr lvl="0" algn="ctr" defTabSz="895601">
              <a:lnSpc>
                <a:spcPct val="90000"/>
              </a:lnSpc>
              <a:spcAft>
                <a:spcPts val="588"/>
              </a:spcAft>
              <a:defRPr/>
            </a:pPr>
            <a:r>
              <a:rPr lang="en-US" sz="1600" dirty="0">
                <a:gradFill>
                  <a:gsLst>
                    <a:gs pos="0">
                      <a:schemeClr val="tx1"/>
                    </a:gs>
                    <a:gs pos="100000">
                      <a:schemeClr val="tx1"/>
                    </a:gs>
                  </a:gsLst>
                  <a:lin ang="5400000" scaled="0"/>
                </a:gradFill>
                <a:highlight>
                  <a:srgbClr val="FFFF00"/>
                </a:highlight>
                <a:latin typeface="Segoe UI" panose="020B0502040204020203" pitchFamily="34" charset="0"/>
                <a:cs typeface="Segoe UI" panose="020B0502040204020203" pitchFamily="34" charset="0"/>
              </a:rPr>
              <a:t>.NET Core </a:t>
            </a:r>
            <a:r>
              <a:rPr lang="en-US" sz="16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(cross-platform) project begins</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dirty="0">
              <a:ln>
                <a:noFill/>
              </a:ln>
              <a:gradFill>
                <a:gsLst>
                  <a:gs pos="0">
                    <a:schemeClr val="tx1"/>
                  </a:gs>
                  <a:gs pos="100000">
                    <a:schemeClr val="tx1"/>
                  </a:gs>
                </a:gsLst>
                <a:lin ang="5400000" scaled="0"/>
              </a:gradFill>
              <a:effectLst/>
              <a:uLnTx/>
              <a:uFillTx/>
              <a:latin typeface="Segoe UI" panose="020B0502040204020203" pitchFamily="34" charset="0"/>
              <a:ea typeface="+mn-ea"/>
              <a:cs typeface="Segoe UI" panose="020B0502040204020203" pitchFamily="34" charset="0"/>
            </a:endParaRPr>
          </a:p>
        </p:txBody>
      </p:sp>
      <p:cxnSp>
        <p:nvCxnSpPr>
          <p:cNvPr id="45" name="Straight Connector 44">
            <a:extLst>
              <a:ext uri="{FF2B5EF4-FFF2-40B4-BE49-F238E27FC236}">
                <a16:creationId xmlns:a16="http://schemas.microsoft.com/office/drawing/2014/main" id="{150C137E-810D-4BE6-B591-3BFC138B57D7}"/>
              </a:ext>
            </a:extLst>
          </p:cNvPr>
          <p:cNvCxnSpPr>
            <a:cxnSpLocks/>
            <a:stCxn id="24" idx="4"/>
            <a:endCxn id="43" idx="0"/>
          </p:cNvCxnSpPr>
          <p:nvPr/>
        </p:nvCxnSpPr>
        <p:spPr>
          <a:xfrm flipH="1">
            <a:off x="6164713" y="2396614"/>
            <a:ext cx="15223" cy="238989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A27274A-C240-41FC-A3E4-5E19281C1865}"/>
              </a:ext>
            </a:extLst>
          </p:cNvPr>
          <p:cNvSpPr txBox="1"/>
          <p:nvPr/>
        </p:nvSpPr>
        <p:spPr>
          <a:xfrm>
            <a:off x="6634652" y="3093562"/>
            <a:ext cx="2035982" cy="1329746"/>
          </a:xfrm>
          <a:prstGeom prst="rect">
            <a:avLst/>
          </a:prstGeom>
          <a:noFill/>
        </p:spPr>
        <p:txBody>
          <a:bodyPr wrap="square" lIns="91440"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0">
                      <a:schemeClr val="tx1"/>
                    </a:gs>
                    <a:gs pos="100000">
                      <a:schemeClr val="tx1"/>
                    </a:gs>
                  </a:gsLst>
                  <a:lin ang="5400000" scaled="0"/>
                </a:gradFill>
                <a:effectLst/>
                <a:uLnTx/>
                <a:uFillTx/>
                <a:latin typeface="Segoe UI" panose="020B0502040204020203" pitchFamily="34" charset="0"/>
                <a:ea typeface="+mn-ea"/>
                <a:cs typeface="Segoe UI" panose="020B0502040204020203" pitchFamily="34" charset="0"/>
              </a:rPr>
              <a:t>2016</a:t>
            </a:r>
          </a:p>
          <a:p>
            <a:pPr lvl="0" algn="ctr" defTabSz="895601">
              <a:lnSpc>
                <a:spcPct val="90000"/>
              </a:lnSpc>
              <a:spcAft>
                <a:spcPts val="588"/>
              </a:spcAft>
              <a:defRPr/>
            </a:pPr>
            <a:r>
              <a:rPr lang="en-US" sz="16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Mono project joins .NET Foundation</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gradFill>
                <a:gsLst>
                  <a:gs pos="0">
                    <a:schemeClr val="tx1"/>
                  </a:gs>
                  <a:gs pos="100000">
                    <a:schemeClr val="tx1"/>
                  </a:gs>
                </a:gsLst>
                <a:lin ang="5400000" scaled="0"/>
              </a:gradFill>
              <a:effectLst/>
              <a:uLnTx/>
              <a:uFillTx/>
              <a:latin typeface="Segoe UI" panose="020B0502040204020203" pitchFamily="34" charset="0"/>
              <a:ea typeface="+mn-ea"/>
              <a:cs typeface="Segoe UI" panose="020B0502040204020203" pitchFamily="34" charset="0"/>
            </a:endParaRPr>
          </a:p>
        </p:txBody>
      </p:sp>
      <p:cxnSp>
        <p:nvCxnSpPr>
          <p:cNvPr id="48" name="Straight Connector 47">
            <a:extLst>
              <a:ext uri="{FF2B5EF4-FFF2-40B4-BE49-F238E27FC236}">
                <a16:creationId xmlns:a16="http://schemas.microsoft.com/office/drawing/2014/main" id="{A88A0202-4992-4F62-807D-1E2CD49755AA}"/>
              </a:ext>
            </a:extLst>
          </p:cNvPr>
          <p:cNvCxnSpPr>
            <a:stCxn id="14" idx="4"/>
            <a:endCxn id="46" idx="0"/>
          </p:cNvCxnSpPr>
          <p:nvPr/>
        </p:nvCxnSpPr>
        <p:spPr>
          <a:xfrm flipH="1">
            <a:off x="7652643" y="2574905"/>
            <a:ext cx="1" cy="5186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7B483AF-2DC5-4155-924B-704BB69BBC5A}"/>
              </a:ext>
            </a:extLst>
          </p:cNvPr>
          <p:cNvSpPr txBox="1"/>
          <p:nvPr/>
        </p:nvSpPr>
        <p:spPr>
          <a:xfrm>
            <a:off x="8061802" y="4232438"/>
            <a:ext cx="1552457" cy="1329746"/>
          </a:xfrm>
          <a:prstGeom prst="rect">
            <a:avLst/>
          </a:prstGeom>
          <a:noFill/>
        </p:spPr>
        <p:txBody>
          <a:bodyPr wrap="square" lIns="91440"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0">
                      <a:schemeClr val="tx1"/>
                    </a:gs>
                    <a:gs pos="100000">
                      <a:schemeClr val="tx1"/>
                    </a:gs>
                  </a:gsLst>
                  <a:lin ang="5400000" scaled="0"/>
                </a:gradFill>
                <a:effectLst/>
                <a:uLnTx/>
                <a:uFillTx/>
                <a:latin typeface="Segoe UI" panose="020B0502040204020203" pitchFamily="34" charset="0"/>
                <a:ea typeface="+mn-ea"/>
                <a:cs typeface="Segoe UI" panose="020B0502040204020203" pitchFamily="34" charset="0"/>
              </a:rPr>
              <a:t>Aug. 2017</a:t>
            </a:r>
          </a:p>
          <a:p>
            <a:pPr lvl="0" algn="ctr" defTabSz="895601">
              <a:lnSpc>
                <a:spcPct val="90000"/>
              </a:lnSpc>
              <a:spcAft>
                <a:spcPts val="588"/>
              </a:spcAft>
              <a:defRPr/>
            </a:pPr>
            <a:r>
              <a:rPr lang="en-US" sz="16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.NET Core 2.0 released</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gradFill>
                <a:gsLst>
                  <a:gs pos="0">
                    <a:schemeClr val="tx1"/>
                  </a:gs>
                  <a:gs pos="100000">
                    <a:schemeClr val="tx1"/>
                  </a:gs>
                </a:gsLst>
                <a:lin ang="5400000" scaled="0"/>
              </a:gradFill>
              <a:effectLst/>
              <a:uLnTx/>
              <a:uFillTx/>
              <a:latin typeface="Segoe UI" panose="020B0502040204020203" pitchFamily="34" charset="0"/>
              <a:ea typeface="+mn-ea"/>
              <a:cs typeface="Segoe UI" panose="020B0502040204020203" pitchFamily="34" charset="0"/>
            </a:endParaRPr>
          </a:p>
        </p:txBody>
      </p:sp>
      <p:cxnSp>
        <p:nvCxnSpPr>
          <p:cNvPr id="54" name="Straight Connector 53">
            <a:extLst>
              <a:ext uri="{FF2B5EF4-FFF2-40B4-BE49-F238E27FC236}">
                <a16:creationId xmlns:a16="http://schemas.microsoft.com/office/drawing/2014/main" id="{8F7D8D3E-876C-4140-9A2B-70A6C0F03F59}"/>
              </a:ext>
            </a:extLst>
          </p:cNvPr>
          <p:cNvCxnSpPr>
            <a:cxnSpLocks/>
            <a:stCxn id="25" idx="4"/>
            <a:endCxn id="52" idx="0"/>
          </p:cNvCxnSpPr>
          <p:nvPr/>
        </p:nvCxnSpPr>
        <p:spPr>
          <a:xfrm flipH="1">
            <a:off x="8838031" y="2396614"/>
            <a:ext cx="13551" cy="183582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7F6B9F5-2EB2-4254-885E-F000C6382B83}"/>
              </a:ext>
            </a:extLst>
          </p:cNvPr>
          <p:cNvSpPr txBox="1"/>
          <p:nvPr/>
        </p:nvSpPr>
        <p:spPr>
          <a:xfrm>
            <a:off x="9200969" y="3093562"/>
            <a:ext cx="1552457" cy="1329746"/>
          </a:xfrm>
          <a:prstGeom prst="rect">
            <a:avLst/>
          </a:prstGeom>
          <a:noFill/>
        </p:spPr>
        <p:txBody>
          <a:bodyPr wrap="square" lIns="91440"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0">
                      <a:schemeClr val="tx1"/>
                    </a:gs>
                    <a:gs pos="100000">
                      <a:schemeClr val="tx1"/>
                    </a:gs>
                  </a:gsLst>
                  <a:lin ang="5400000" scaled="0"/>
                </a:gradFill>
                <a:effectLst/>
                <a:uLnTx/>
                <a:uFillTx/>
                <a:latin typeface="Segoe UI" panose="020B0502040204020203" pitchFamily="34" charset="0"/>
                <a:ea typeface="+mn-ea"/>
                <a:cs typeface="Segoe UI" panose="020B0502040204020203" pitchFamily="34" charset="0"/>
              </a:rPr>
              <a:t>June 2018</a:t>
            </a:r>
          </a:p>
          <a:p>
            <a:pPr lvl="0" algn="ctr" defTabSz="895601">
              <a:lnSpc>
                <a:spcPct val="90000"/>
              </a:lnSpc>
              <a:spcAft>
                <a:spcPts val="588"/>
              </a:spcAft>
              <a:defRPr/>
            </a:pPr>
            <a:r>
              <a:rPr lang="en-US" sz="16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.NET Core 2.1 released</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gradFill>
                <a:gsLst>
                  <a:gs pos="0">
                    <a:schemeClr val="tx1"/>
                  </a:gs>
                  <a:gs pos="100000">
                    <a:schemeClr val="tx1"/>
                  </a:gs>
                </a:gsLst>
                <a:lin ang="5400000" scaled="0"/>
              </a:gradFill>
              <a:effectLst/>
              <a:uLnTx/>
              <a:uFillTx/>
              <a:latin typeface="Segoe UI" panose="020B0502040204020203" pitchFamily="34" charset="0"/>
              <a:ea typeface="+mn-ea"/>
              <a:cs typeface="Segoe UI" panose="020B0502040204020203" pitchFamily="34" charset="0"/>
            </a:endParaRPr>
          </a:p>
        </p:txBody>
      </p:sp>
      <p:cxnSp>
        <p:nvCxnSpPr>
          <p:cNvPr id="58" name="Straight Connector 57">
            <a:extLst>
              <a:ext uri="{FF2B5EF4-FFF2-40B4-BE49-F238E27FC236}">
                <a16:creationId xmlns:a16="http://schemas.microsoft.com/office/drawing/2014/main" id="{A7EAA99A-96F9-47D8-BFAF-2D9B8F70E21F}"/>
              </a:ext>
            </a:extLst>
          </p:cNvPr>
          <p:cNvCxnSpPr>
            <a:endCxn id="56" idx="0"/>
          </p:cNvCxnSpPr>
          <p:nvPr/>
        </p:nvCxnSpPr>
        <p:spPr>
          <a:xfrm>
            <a:off x="9967393" y="2574905"/>
            <a:ext cx="9805" cy="5186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2B94032-28DD-40BA-B534-476CA1B4C58F}"/>
              </a:ext>
            </a:extLst>
          </p:cNvPr>
          <p:cNvCxnSpPr>
            <a:cxnSpLocks/>
          </p:cNvCxnSpPr>
          <p:nvPr/>
        </p:nvCxnSpPr>
        <p:spPr>
          <a:xfrm flipH="1">
            <a:off x="11030135" y="2339164"/>
            <a:ext cx="13551" cy="183793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BB5CE1D-DFC2-439C-A4B6-B468389DAF9D}"/>
              </a:ext>
            </a:extLst>
          </p:cNvPr>
          <p:cNvSpPr txBox="1"/>
          <p:nvPr/>
        </p:nvSpPr>
        <p:spPr>
          <a:xfrm>
            <a:off x="10144594" y="4177103"/>
            <a:ext cx="1552457" cy="1329746"/>
          </a:xfrm>
          <a:prstGeom prst="rect">
            <a:avLst/>
          </a:prstGeom>
          <a:noFill/>
        </p:spPr>
        <p:txBody>
          <a:bodyPr wrap="square" lIns="91440"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gradFill>
                  <a:gsLst>
                    <a:gs pos="0">
                      <a:schemeClr val="tx1"/>
                    </a:gs>
                    <a:gs pos="100000">
                      <a:schemeClr val="tx1"/>
                    </a:gs>
                  </a:gsLst>
                  <a:lin ang="5400000" scaled="0"/>
                </a:gradFill>
                <a:effectLst/>
                <a:uLnTx/>
                <a:uFillTx/>
                <a:latin typeface="Segoe UI" panose="020B0502040204020203" pitchFamily="34" charset="0"/>
                <a:ea typeface="+mn-ea"/>
                <a:cs typeface="Segoe UI" panose="020B0502040204020203" pitchFamily="34" charset="0"/>
              </a:rPr>
              <a:t>Dec. 2018</a:t>
            </a:r>
          </a:p>
          <a:p>
            <a:pPr lvl="0" algn="ctr" defTabSz="895601">
              <a:lnSpc>
                <a:spcPct val="90000"/>
              </a:lnSpc>
              <a:spcAft>
                <a:spcPts val="588"/>
              </a:spcAft>
              <a:defRPr/>
            </a:pPr>
            <a:r>
              <a:rPr lang="en-US" sz="16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WinForms and WPF</a:t>
            </a:r>
          </a:p>
          <a:p>
            <a:pPr lvl="0" algn="ctr" defTabSz="895601">
              <a:lnSpc>
                <a:spcPct val="90000"/>
              </a:lnSpc>
              <a:spcAft>
                <a:spcPts val="588"/>
              </a:spcAft>
              <a:defRPr/>
            </a:pPr>
            <a:r>
              <a:rPr lang="en-US" sz="16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Open Source</a:t>
            </a:r>
            <a:endParaRPr kumimoji="0" lang="en-US" sz="1600" b="1" i="0" u="none" strike="noStrike" kern="1200" cap="none" spc="0" normalizeH="0" baseline="0" noProof="0" dirty="0">
              <a:ln>
                <a:noFill/>
              </a:ln>
              <a:gradFill>
                <a:gsLst>
                  <a:gs pos="0">
                    <a:schemeClr val="tx1"/>
                  </a:gs>
                  <a:gs pos="100000">
                    <a:schemeClr val="tx1"/>
                  </a:gs>
                </a:gsLst>
                <a:lin ang="5400000" scaled="0"/>
              </a:gradFill>
              <a:effectLst/>
              <a:uLnTx/>
              <a:uFillTx/>
              <a:latin typeface="Segoe UI" panose="020B0502040204020203" pitchFamily="34" charset="0"/>
              <a:cs typeface="Segoe UI" panose="020B0502040204020203" pitchFamily="34" charset="0"/>
            </a:endParaRPr>
          </a:p>
        </p:txBody>
      </p:sp>
      <p:sp>
        <p:nvSpPr>
          <p:cNvPr id="8" name="Title 7">
            <a:extLst>
              <a:ext uri="{FF2B5EF4-FFF2-40B4-BE49-F238E27FC236}">
                <a16:creationId xmlns:a16="http://schemas.microsoft.com/office/drawing/2014/main" id="{585F2A2E-2062-408B-8B4A-0E1E010AFF68}"/>
              </a:ext>
            </a:extLst>
          </p:cNvPr>
          <p:cNvSpPr>
            <a:spLocks noGrp="1"/>
          </p:cNvSpPr>
          <p:nvPr>
            <p:ph type="title"/>
          </p:nvPr>
        </p:nvSpPr>
        <p:spPr/>
        <p:txBody>
          <a:bodyPr/>
          <a:lstStyle/>
          <a:p>
            <a:r>
              <a:rPr lang="en-US"/>
              <a:t>.NET Open Source journey</a:t>
            </a:r>
          </a:p>
        </p:txBody>
      </p:sp>
      <p:sp>
        <p:nvSpPr>
          <p:cNvPr id="19" name="Oval 18">
            <a:extLst>
              <a:ext uri="{FF2B5EF4-FFF2-40B4-BE49-F238E27FC236}">
                <a16:creationId xmlns:a16="http://schemas.microsoft.com/office/drawing/2014/main" id="{2FF4EDE2-185A-4B23-9B9A-031828FBF8D4}"/>
              </a:ext>
            </a:extLst>
          </p:cNvPr>
          <p:cNvSpPr/>
          <p:nvPr/>
        </p:nvSpPr>
        <p:spPr>
          <a:xfrm>
            <a:off x="688674" y="1958506"/>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22" name="Oval 21">
            <a:extLst>
              <a:ext uri="{FF2B5EF4-FFF2-40B4-BE49-F238E27FC236}">
                <a16:creationId xmlns:a16="http://schemas.microsoft.com/office/drawing/2014/main" id="{18ECB737-1804-4C39-BFE9-20889E110C03}"/>
              </a:ext>
            </a:extLst>
          </p:cNvPr>
          <p:cNvSpPr/>
          <p:nvPr/>
        </p:nvSpPr>
        <p:spPr>
          <a:xfrm>
            <a:off x="1359862" y="1958506"/>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23" name="Oval 22">
            <a:extLst>
              <a:ext uri="{FF2B5EF4-FFF2-40B4-BE49-F238E27FC236}">
                <a16:creationId xmlns:a16="http://schemas.microsoft.com/office/drawing/2014/main" id="{2DD62171-F79B-47AE-9822-7252CDC88172}"/>
              </a:ext>
            </a:extLst>
          </p:cNvPr>
          <p:cNvSpPr/>
          <p:nvPr/>
        </p:nvSpPr>
        <p:spPr>
          <a:xfrm>
            <a:off x="2944793" y="1958506"/>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24" name="Oval 23">
            <a:extLst>
              <a:ext uri="{FF2B5EF4-FFF2-40B4-BE49-F238E27FC236}">
                <a16:creationId xmlns:a16="http://schemas.microsoft.com/office/drawing/2014/main" id="{7B7D7169-DADC-4577-8093-97C61A3395B9}"/>
              </a:ext>
            </a:extLst>
          </p:cNvPr>
          <p:cNvSpPr/>
          <p:nvPr/>
        </p:nvSpPr>
        <p:spPr>
          <a:xfrm>
            <a:off x="5968387" y="1958506"/>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25" name="Oval 24">
            <a:extLst>
              <a:ext uri="{FF2B5EF4-FFF2-40B4-BE49-F238E27FC236}">
                <a16:creationId xmlns:a16="http://schemas.microsoft.com/office/drawing/2014/main" id="{6382F7EC-7B52-40C6-8015-77A5FD3675C5}"/>
              </a:ext>
            </a:extLst>
          </p:cNvPr>
          <p:cNvSpPr/>
          <p:nvPr/>
        </p:nvSpPr>
        <p:spPr>
          <a:xfrm>
            <a:off x="8640033" y="1958506"/>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34" name="Oval 33">
            <a:extLst>
              <a:ext uri="{FF2B5EF4-FFF2-40B4-BE49-F238E27FC236}">
                <a16:creationId xmlns:a16="http://schemas.microsoft.com/office/drawing/2014/main" id="{12C0C826-68FF-41DE-B4C3-7EC9BE002AC3}"/>
              </a:ext>
            </a:extLst>
          </p:cNvPr>
          <p:cNvSpPr/>
          <p:nvPr/>
        </p:nvSpPr>
        <p:spPr>
          <a:xfrm>
            <a:off x="10832138" y="1958506"/>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Tree>
    <p:extLst>
      <p:ext uri="{BB962C8B-B14F-4D97-AF65-F5344CB8AC3E}">
        <p14:creationId xmlns:p14="http://schemas.microsoft.com/office/powerpoint/2010/main" val="16236487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anim calcmode="lin" valueType="num">
                                      <p:cBhvr>
                                        <p:cTn id="8" dur="500" fill="hold"/>
                                        <p:tgtEl>
                                          <p:spTgt spid="26"/>
                                        </p:tgtEl>
                                        <p:attrNameLst>
                                          <p:attrName>ppt_x</p:attrName>
                                        </p:attrNameLst>
                                      </p:cBhvr>
                                      <p:tavLst>
                                        <p:tav tm="0">
                                          <p:val>
                                            <p:strVal val="#ppt_x"/>
                                          </p:val>
                                        </p:tav>
                                        <p:tav tm="100000">
                                          <p:val>
                                            <p:strVal val="#ppt_x"/>
                                          </p:val>
                                        </p:tav>
                                      </p:tavLst>
                                    </p:anim>
                                    <p:anim calcmode="lin" valueType="num">
                                      <p:cBhvr>
                                        <p:cTn id="9" dur="5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anim calcmode="lin" valueType="num">
                                      <p:cBhvr>
                                        <p:cTn id="13" dur="500" fill="hold"/>
                                        <p:tgtEl>
                                          <p:spTgt spid="30"/>
                                        </p:tgtEl>
                                        <p:attrNameLst>
                                          <p:attrName>ppt_x</p:attrName>
                                        </p:attrNameLst>
                                      </p:cBhvr>
                                      <p:tavLst>
                                        <p:tav tm="0">
                                          <p:val>
                                            <p:strVal val="#ppt_x"/>
                                          </p:val>
                                        </p:tav>
                                        <p:tav tm="100000">
                                          <p:val>
                                            <p:strVal val="#ppt_x"/>
                                          </p:val>
                                        </p:tav>
                                      </p:tavLst>
                                    </p:anim>
                                    <p:anim calcmode="lin" valueType="num">
                                      <p:cBhvr>
                                        <p:cTn id="14" dur="500" fill="hold"/>
                                        <p:tgtEl>
                                          <p:spTgt spid="3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anim calcmode="lin" valueType="num">
                                      <p:cBhvr>
                                        <p:cTn id="18" dur="500" fill="hold"/>
                                        <p:tgtEl>
                                          <p:spTgt spid="33"/>
                                        </p:tgtEl>
                                        <p:attrNameLst>
                                          <p:attrName>ppt_x</p:attrName>
                                        </p:attrNameLst>
                                      </p:cBhvr>
                                      <p:tavLst>
                                        <p:tav tm="0">
                                          <p:val>
                                            <p:strVal val="#ppt_x"/>
                                          </p:val>
                                        </p:tav>
                                        <p:tav tm="100000">
                                          <p:val>
                                            <p:strVal val="#ppt_x"/>
                                          </p:val>
                                        </p:tav>
                                      </p:tavLst>
                                    </p:anim>
                                    <p:anim calcmode="lin" valueType="num">
                                      <p:cBhvr>
                                        <p:cTn id="19" dur="500" fill="hold"/>
                                        <p:tgtEl>
                                          <p:spTgt spid="3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anim calcmode="lin" valueType="num">
                                      <p:cBhvr>
                                        <p:cTn id="23" dur="500" fill="hold"/>
                                        <p:tgtEl>
                                          <p:spTgt spid="39"/>
                                        </p:tgtEl>
                                        <p:attrNameLst>
                                          <p:attrName>ppt_x</p:attrName>
                                        </p:attrNameLst>
                                      </p:cBhvr>
                                      <p:tavLst>
                                        <p:tav tm="0">
                                          <p:val>
                                            <p:strVal val="#ppt_x"/>
                                          </p:val>
                                        </p:tav>
                                        <p:tav tm="100000">
                                          <p:val>
                                            <p:strVal val="#ppt_x"/>
                                          </p:val>
                                        </p:tav>
                                      </p:tavLst>
                                    </p:anim>
                                    <p:anim calcmode="lin" valueType="num">
                                      <p:cBhvr>
                                        <p:cTn id="24" dur="500" fill="hold"/>
                                        <p:tgtEl>
                                          <p:spTgt spid="3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anim calcmode="lin" valueType="num">
                                      <p:cBhvr>
                                        <p:cTn id="28" dur="500" fill="hold"/>
                                        <p:tgtEl>
                                          <p:spTgt spid="43"/>
                                        </p:tgtEl>
                                        <p:attrNameLst>
                                          <p:attrName>ppt_x</p:attrName>
                                        </p:attrNameLst>
                                      </p:cBhvr>
                                      <p:tavLst>
                                        <p:tav tm="0">
                                          <p:val>
                                            <p:strVal val="#ppt_x"/>
                                          </p:val>
                                        </p:tav>
                                        <p:tav tm="100000">
                                          <p:val>
                                            <p:strVal val="#ppt_x"/>
                                          </p:val>
                                        </p:tav>
                                      </p:tavLst>
                                    </p:anim>
                                    <p:anim calcmode="lin" valueType="num">
                                      <p:cBhvr>
                                        <p:cTn id="29" dur="500" fill="hold"/>
                                        <p:tgtEl>
                                          <p:spTgt spid="4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anim calcmode="lin" valueType="num">
                                      <p:cBhvr>
                                        <p:cTn id="33" dur="500" fill="hold"/>
                                        <p:tgtEl>
                                          <p:spTgt spid="46"/>
                                        </p:tgtEl>
                                        <p:attrNameLst>
                                          <p:attrName>ppt_x</p:attrName>
                                        </p:attrNameLst>
                                      </p:cBhvr>
                                      <p:tavLst>
                                        <p:tav tm="0">
                                          <p:val>
                                            <p:strVal val="#ppt_x"/>
                                          </p:val>
                                        </p:tav>
                                        <p:tav tm="100000">
                                          <p:val>
                                            <p:strVal val="#ppt_x"/>
                                          </p:val>
                                        </p:tav>
                                      </p:tavLst>
                                    </p:anim>
                                    <p:anim calcmode="lin" valueType="num">
                                      <p:cBhvr>
                                        <p:cTn id="34" dur="500" fill="hold"/>
                                        <p:tgtEl>
                                          <p:spTgt spid="4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anim calcmode="lin" valueType="num">
                                      <p:cBhvr>
                                        <p:cTn id="38" dur="500" fill="hold"/>
                                        <p:tgtEl>
                                          <p:spTgt spid="52"/>
                                        </p:tgtEl>
                                        <p:attrNameLst>
                                          <p:attrName>ppt_x</p:attrName>
                                        </p:attrNameLst>
                                      </p:cBhvr>
                                      <p:tavLst>
                                        <p:tav tm="0">
                                          <p:val>
                                            <p:strVal val="#ppt_x"/>
                                          </p:val>
                                        </p:tav>
                                        <p:tav tm="100000">
                                          <p:val>
                                            <p:strVal val="#ppt_x"/>
                                          </p:val>
                                        </p:tav>
                                      </p:tavLst>
                                    </p:anim>
                                    <p:anim calcmode="lin" valueType="num">
                                      <p:cBhvr>
                                        <p:cTn id="39" dur="500" fill="hold"/>
                                        <p:tgtEl>
                                          <p:spTgt spid="52"/>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56"/>
                                        </p:tgtEl>
                                        <p:attrNameLst>
                                          <p:attrName>style.visibility</p:attrName>
                                        </p:attrNameLst>
                                      </p:cBhvr>
                                      <p:to>
                                        <p:strVal val="visible"/>
                                      </p:to>
                                    </p:set>
                                    <p:animEffect transition="in" filter="fade">
                                      <p:cBhvr>
                                        <p:cTn id="42" dur="500"/>
                                        <p:tgtEl>
                                          <p:spTgt spid="56"/>
                                        </p:tgtEl>
                                      </p:cBhvr>
                                    </p:animEffect>
                                    <p:anim calcmode="lin" valueType="num">
                                      <p:cBhvr>
                                        <p:cTn id="43" dur="500" fill="hold"/>
                                        <p:tgtEl>
                                          <p:spTgt spid="56"/>
                                        </p:tgtEl>
                                        <p:attrNameLst>
                                          <p:attrName>ppt_x</p:attrName>
                                        </p:attrNameLst>
                                      </p:cBhvr>
                                      <p:tavLst>
                                        <p:tav tm="0">
                                          <p:val>
                                            <p:strVal val="#ppt_x"/>
                                          </p:val>
                                        </p:tav>
                                        <p:tav tm="100000">
                                          <p:val>
                                            <p:strVal val="#ppt_x"/>
                                          </p:val>
                                        </p:tav>
                                      </p:tavLst>
                                    </p:anim>
                                    <p:anim calcmode="lin" valueType="num">
                                      <p:cBhvr>
                                        <p:cTn id="44" dur="500" fill="hold"/>
                                        <p:tgtEl>
                                          <p:spTgt spid="56"/>
                                        </p:tgtEl>
                                        <p:attrNameLst>
                                          <p:attrName>ppt_y</p:attrName>
                                        </p:attrNameLst>
                                      </p:cBhvr>
                                      <p:tavLst>
                                        <p:tav tm="0">
                                          <p:val>
                                            <p:strVal val="#ppt_y+.1"/>
                                          </p:val>
                                        </p:tav>
                                        <p:tav tm="100000">
                                          <p:val>
                                            <p:strVal val="#ppt_y"/>
                                          </p:val>
                                        </p:tav>
                                      </p:tavLst>
                                    </p:anim>
                                  </p:childTnLst>
                                </p:cTn>
                              </p:par>
                              <p:par>
                                <p:cTn id="45" presetID="22" presetClass="entr" presetSubtype="1"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up)">
                                      <p:cBhvr>
                                        <p:cTn id="47" dur="500"/>
                                        <p:tgtEl>
                                          <p:spTgt spid="28"/>
                                        </p:tgtEl>
                                      </p:cBhvr>
                                    </p:animEffect>
                                  </p:childTnLst>
                                </p:cTn>
                              </p:par>
                              <p:par>
                                <p:cTn id="48" presetID="22" presetClass="entr" presetSubtype="1" fill="hold"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up)">
                                      <p:cBhvr>
                                        <p:cTn id="50" dur="500"/>
                                        <p:tgtEl>
                                          <p:spTgt spid="32"/>
                                        </p:tgtEl>
                                      </p:cBhvr>
                                    </p:animEffect>
                                  </p:childTnLst>
                                </p:cTn>
                              </p:par>
                              <p:par>
                                <p:cTn id="51" presetID="22" presetClass="entr" presetSubtype="1"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wipe(up)">
                                      <p:cBhvr>
                                        <p:cTn id="53" dur="500"/>
                                        <p:tgtEl>
                                          <p:spTgt spid="35"/>
                                        </p:tgtEl>
                                      </p:cBhvr>
                                    </p:animEffect>
                                  </p:childTnLst>
                                </p:cTn>
                              </p:par>
                              <p:par>
                                <p:cTn id="54" presetID="22" presetClass="entr" presetSubtype="1" fill="hold" nodeType="with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wipe(up)">
                                      <p:cBhvr>
                                        <p:cTn id="56" dur="500"/>
                                        <p:tgtEl>
                                          <p:spTgt spid="42"/>
                                        </p:tgtEl>
                                      </p:cBhvr>
                                    </p:animEffect>
                                  </p:childTnLst>
                                </p:cTn>
                              </p:par>
                              <p:par>
                                <p:cTn id="57" presetID="22" presetClass="entr" presetSubtype="1"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wipe(up)">
                                      <p:cBhvr>
                                        <p:cTn id="59" dur="500"/>
                                        <p:tgtEl>
                                          <p:spTgt spid="45"/>
                                        </p:tgtEl>
                                      </p:cBhvr>
                                    </p:animEffect>
                                  </p:childTnLst>
                                </p:cTn>
                              </p:par>
                              <p:par>
                                <p:cTn id="60" presetID="22" presetClass="entr" presetSubtype="1" fill="hold" nodeType="withEffect">
                                  <p:stCondLst>
                                    <p:cond delay="0"/>
                                  </p:stCondLst>
                                  <p:childTnLst>
                                    <p:set>
                                      <p:cBhvr>
                                        <p:cTn id="61" dur="1" fill="hold">
                                          <p:stCondLst>
                                            <p:cond delay="0"/>
                                          </p:stCondLst>
                                        </p:cTn>
                                        <p:tgtEl>
                                          <p:spTgt spid="48"/>
                                        </p:tgtEl>
                                        <p:attrNameLst>
                                          <p:attrName>style.visibility</p:attrName>
                                        </p:attrNameLst>
                                      </p:cBhvr>
                                      <p:to>
                                        <p:strVal val="visible"/>
                                      </p:to>
                                    </p:set>
                                    <p:animEffect transition="in" filter="wipe(up)">
                                      <p:cBhvr>
                                        <p:cTn id="62" dur="500"/>
                                        <p:tgtEl>
                                          <p:spTgt spid="48"/>
                                        </p:tgtEl>
                                      </p:cBhvr>
                                    </p:animEffect>
                                  </p:childTnLst>
                                </p:cTn>
                              </p:par>
                              <p:par>
                                <p:cTn id="63" presetID="22" presetClass="entr" presetSubtype="1" fill="hold" nodeType="withEffect">
                                  <p:stCondLst>
                                    <p:cond delay="0"/>
                                  </p:stCondLst>
                                  <p:childTnLst>
                                    <p:set>
                                      <p:cBhvr>
                                        <p:cTn id="64" dur="1" fill="hold">
                                          <p:stCondLst>
                                            <p:cond delay="0"/>
                                          </p:stCondLst>
                                        </p:cTn>
                                        <p:tgtEl>
                                          <p:spTgt spid="54"/>
                                        </p:tgtEl>
                                        <p:attrNameLst>
                                          <p:attrName>style.visibility</p:attrName>
                                        </p:attrNameLst>
                                      </p:cBhvr>
                                      <p:to>
                                        <p:strVal val="visible"/>
                                      </p:to>
                                    </p:set>
                                    <p:animEffect transition="in" filter="wipe(up)">
                                      <p:cBhvr>
                                        <p:cTn id="65" dur="500"/>
                                        <p:tgtEl>
                                          <p:spTgt spid="54"/>
                                        </p:tgtEl>
                                      </p:cBhvr>
                                    </p:animEffect>
                                  </p:childTnLst>
                                </p:cTn>
                              </p:par>
                              <p:par>
                                <p:cTn id="66" presetID="22" presetClass="entr" presetSubtype="1" fill="hold" nodeType="withEffect">
                                  <p:stCondLst>
                                    <p:cond delay="0"/>
                                  </p:stCondLst>
                                  <p:childTnLst>
                                    <p:set>
                                      <p:cBhvr>
                                        <p:cTn id="67" dur="1" fill="hold">
                                          <p:stCondLst>
                                            <p:cond delay="0"/>
                                          </p:stCondLst>
                                        </p:cTn>
                                        <p:tgtEl>
                                          <p:spTgt spid="58"/>
                                        </p:tgtEl>
                                        <p:attrNameLst>
                                          <p:attrName>style.visibility</p:attrName>
                                        </p:attrNameLst>
                                      </p:cBhvr>
                                      <p:to>
                                        <p:strVal val="visible"/>
                                      </p:to>
                                    </p:set>
                                    <p:animEffect transition="in" filter="wipe(up)">
                                      <p:cBhvr>
                                        <p:cTn id="68" dur="500"/>
                                        <p:tgtEl>
                                          <p:spTgt spid="58"/>
                                        </p:tgtEl>
                                      </p:cBhvr>
                                    </p:animEffect>
                                  </p:childTnLst>
                                </p:cTn>
                              </p:par>
                              <p:par>
                                <p:cTn id="69" presetID="22" presetClass="entr" presetSubtype="1" fill="hold"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wipe(up)">
                                      <p:cBhvr>
                                        <p:cTn id="71" dur="500"/>
                                        <p:tgtEl>
                                          <p:spTgt spid="36"/>
                                        </p:tgtEl>
                                      </p:cBhvr>
                                    </p:animEffect>
                                  </p:childTnLst>
                                </p:cTn>
                              </p:par>
                              <p:par>
                                <p:cTn id="72" presetID="42" presetClass="entr" presetSubtype="0" fill="hold" grpId="0" nodeType="with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fade">
                                      <p:cBhvr>
                                        <p:cTn id="74" dur="500"/>
                                        <p:tgtEl>
                                          <p:spTgt spid="37"/>
                                        </p:tgtEl>
                                      </p:cBhvr>
                                    </p:animEffect>
                                    <p:anim calcmode="lin" valueType="num">
                                      <p:cBhvr>
                                        <p:cTn id="75" dur="500" fill="hold"/>
                                        <p:tgtEl>
                                          <p:spTgt spid="37"/>
                                        </p:tgtEl>
                                        <p:attrNameLst>
                                          <p:attrName>ppt_x</p:attrName>
                                        </p:attrNameLst>
                                      </p:cBhvr>
                                      <p:tavLst>
                                        <p:tav tm="0">
                                          <p:val>
                                            <p:strVal val="#ppt_x"/>
                                          </p:val>
                                        </p:tav>
                                        <p:tav tm="100000">
                                          <p:val>
                                            <p:strVal val="#ppt_x"/>
                                          </p:val>
                                        </p:tav>
                                      </p:tavLst>
                                    </p:anim>
                                    <p:anim calcmode="lin" valueType="num">
                                      <p:cBhvr>
                                        <p:cTn id="76" dur="5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0" grpId="0"/>
      <p:bldP spid="33" grpId="0"/>
      <p:bldP spid="39" grpId="0"/>
      <p:bldP spid="43" grpId="0"/>
      <p:bldP spid="46" grpId="0"/>
      <p:bldP spid="52" grpId="0"/>
      <p:bldP spid="56" grpId="0"/>
      <p:bldP spid="3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79C7F9A-BA4B-43D4-ACD7-3E816E444000}"/>
              </a:ext>
            </a:extLst>
          </p:cNvPr>
          <p:cNvPicPr>
            <a:picLocks noChangeAspect="1"/>
          </p:cNvPicPr>
          <p:nvPr/>
        </p:nvPicPr>
        <p:blipFill rotWithShape="1">
          <a:blip r:embed="rId3">
            <a:extLst>
              <a:ext uri="{28A0092B-C50C-407E-A947-70E740481C1C}">
                <a14:useLocalDpi xmlns:a14="http://schemas.microsoft.com/office/drawing/2010/main" val="0"/>
              </a:ext>
            </a:extLst>
          </a:blip>
          <a:srcRect l="10157" r="10364"/>
          <a:stretch/>
        </p:blipFill>
        <p:spPr>
          <a:xfrm>
            <a:off x="-1" y="0"/>
            <a:ext cx="12160419" cy="6858000"/>
          </a:xfrm>
          <a:prstGeom prst="rect">
            <a:avLst/>
          </a:prstGeom>
        </p:spPr>
      </p:pic>
      <p:sp>
        <p:nvSpPr>
          <p:cNvPr id="2" name="Rectangle 1">
            <a:extLst>
              <a:ext uri="{FF2B5EF4-FFF2-40B4-BE49-F238E27FC236}">
                <a16:creationId xmlns:a16="http://schemas.microsoft.com/office/drawing/2014/main" id="{BCA952B1-BC8C-4925-A8B5-F71E0B912A75}"/>
              </a:ext>
            </a:extLst>
          </p:cNvPr>
          <p:cNvSpPr/>
          <p:nvPr/>
        </p:nvSpPr>
        <p:spPr bwMode="auto">
          <a:xfrm>
            <a:off x="1" y="0"/>
            <a:ext cx="12192000" cy="6889173"/>
          </a:xfrm>
          <a:prstGeom prst="rect">
            <a:avLst/>
          </a:prstGeom>
          <a:solidFill>
            <a:schemeClr val="bg2">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 name="Title 1">
            <a:extLst>
              <a:ext uri="{FF2B5EF4-FFF2-40B4-BE49-F238E27FC236}">
                <a16:creationId xmlns:a16="http://schemas.microsoft.com/office/drawing/2014/main" id="{2432402B-E46A-4217-B21B-E752953985C2}"/>
              </a:ext>
            </a:extLst>
          </p:cNvPr>
          <p:cNvSpPr txBox="1">
            <a:spLocks/>
          </p:cNvSpPr>
          <p:nvPr/>
        </p:nvSpPr>
        <p:spPr>
          <a:xfrm>
            <a:off x="269241" y="475312"/>
            <a:ext cx="11655840" cy="89953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endParaRPr kumimoji="0" lang="en-US" sz="3600" b="1" i="0" u="none" strike="noStrike" kern="1200" cap="none" spc="-100" normalizeH="0" baseline="0" noProof="0">
              <a:ln w="3175">
                <a:noFill/>
              </a:ln>
              <a:gradFill>
                <a:gsLst>
                  <a:gs pos="1250">
                    <a:srgbClr val="101128"/>
                  </a:gs>
                  <a:gs pos="100000">
                    <a:srgbClr val="101128"/>
                  </a:gs>
                </a:gsLst>
                <a:lin ang="5400000" scaled="0"/>
              </a:gradFill>
              <a:effectLst/>
              <a:uLnTx/>
              <a:uFillTx/>
              <a:latin typeface="Segoe UI Light"/>
              <a:ea typeface="+mn-ea"/>
              <a:cs typeface="Segoe UI Light" panose="020B0502040204020203" pitchFamily="34" charset="0"/>
            </a:endParaRPr>
          </a:p>
        </p:txBody>
      </p:sp>
      <p:sp>
        <p:nvSpPr>
          <p:cNvPr id="11" name="TextBox 10">
            <a:extLst>
              <a:ext uri="{FF2B5EF4-FFF2-40B4-BE49-F238E27FC236}">
                <a16:creationId xmlns:a16="http://schemas.microsoft.com/office/drawing/2014/main" id="{4663C908-315D-49AD-B743-BCD53B2033A3}"/>
              </a:ext>
            </a:extLst>
          </p:cNvPr>
          <p:cNvSpPr txBox="1"/>
          <p:nvPr/>
        </p:nvSpPr>
        <p:spPr>
          <a:xfrm>
            <a:off x="6720365" y="1419065"/>
            <a:ext cx="4889023" cy="1060162"/>
          </a:xfrm>
          <a:prstGeom prst="rect">
            <a:avLst/>
          </a:prstGeom>
          <a:noFill/>
        </p:spPr>
        <p:txBody>
          <a:bodyPr wrap="square" lIns="182880" tIns="146304" rIns="182880" bIns="146304" rtlCol="0">
            <a:noAutofit/>
          </a:bodyPr>
          <a:lstStyle/>
          <a:p>
            <a:pPr marL="112048" marR="0" lvl="0" indent="-112048" algn="l" defTabSz="914400" rtl="0" eaLnBrk="1" fontAlgn="auto" latinLnBrk="0" hangingPunct="1">
              <a:lnSpc>
                <a:spcPct val="90000"/>
              </a:lnSpc>
              <a:spcBef>
                <a:spcPts val="600"/>
              </a:spcBef>
              <a:spcAft>
                <a:spcPts val="0"/>
              </a:spcAft>
              <a:buClrTx/>
              <a:buSzTx/>
              <a:buFontTx/>
              <a:buNone/>
              <a:tabLst/>
              <a:defRPr/>
            </a:pPr>
            <a:r>
              <a:rPr lang="en-US" sz="2000">
                <a:gradFill>
                  <a:gsLst>
                    <a:gs pos="0">
                      <a:schemeClr val="tx1"/>
                    </a:gs>
                    <a:gs pos="100000">
                      <a:schemeClr val="tx1"/>
                    </a:gs>
                  </a:gsLst>
                  <a:lin ang="5400000" scaled="0"/>
                </a:gradFill>
                <a:latin typeface="Segoe UI"/>
              </a:rPr>
              <a:t>“</a:t>
            </a:r>
            <a:r>
              <a:rPr kumimoji="0" lang="en-US" sz="2000" b="0" i="0" u="none" strike="noStrike" kern="1200" cap="none" spc="0" normalizeH="0" baseline="0" noProof="0">
                <a:ln>
                  <a:noFill/>
                </a:ln>
                <a:gradFill>
                  <a:gsLst>
                    <a:gs pos="0">
                      <a:schemeClr val="tx1"/>
                    </a:gs>
                    <a:gs pos="100000">
                      <a:schemeClr val="tx1"/>
                    </a:gs>
                  </a:gsLst>
                  <a:lin ang="5400000" scaled="0"/>
                </a:gradFill>
                <a:effectLst/>
                <a:uLnTx/>
                <a:uFillTx/>
                <a:latin typeface="Segoe UI"/>
                <a:ea typeface="+mn-ea"/>
                <a:cs typeface="+mn-cs"/>
              </a:rPr>
              <a:t>Samsung is embracing .NET because it is a completely open source project.”</a:t>
            </a:r>
          </a:p>
          <a:p>
            <a:pPr marL="112048" marR="0" lvl="0" indent="-112048" algn="r" defTabSz="914400" rtl="0" eaLnBrk="1" fontAlgn="auto"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a:ln>
                  <a:noFill/>
                </a:ln>
                <a:gradFill>
                  <a:gsLst>
                    <a:gs pos="0">
                      <a:schemeClr val="tx1"/>
                    </a:gs>
                    <a:gs pos="100000">
                      <a:schemeClr val="tx1"/>
                    </a:gs>
                  </a:gsLst>
                  <a:lin ang="5400000" scaled="0"/>
                </a:gradFill>
                <a:effectLst/>
                <a:uLnTx/>
                <a:uFillTx/>
                <a:latin typeface="Segoe UI"/>
                <a:ea typeface="+mn-ea"/>
                <a:cs typeface="+mn-cs"/>
              </a:rPr>
              <a:t>—Samsung</a:t>
            </a:r>
          </a:p>
        </p:txBody>
      </p:sp>
      <p:sp>
        <p:nvSpPr>
          <p:cNvPr id="12" name="TextBox 11">
            <a:extLst>
              <a:ext uri="{FF2B5EF4-FFF2-40B4-BE49-F238E27FC236}">
                <a16:creationId xmlns:a16="http://schemas.microsoft.com/office/drawing/2014/main" id="{E7D49F66-ACA9-4042-9FC7-697CA3841D77}"/>
              </a:ext>
            </a:extLst>
          </p:cNvPr>
          <p:cNvSpPr txBox="1"/>
          <p:nvPr/>
        </p:nvSpPr>
        <p:spPr>
          <a:xfrm>
            <a:off x="6720114" y="2892558"/>
            <a:ext cx="4886670" cy="2206410"/>
          </a:xfrm>
          <a:prstGeom prst="rect">
            <a:avLst/>
          </a:prstGeom>
          <a:noFill/>
        </p:spPr>
        <p:txBody>
          <a:bodyPr wrap="square" lIns="182880" tIns="146304" rIns="182880" bIns="146304" rtlCol="0">
            <a:noAutofit/>
          </a:bodyPr>
          <a:lstStyle/>
          <a:p>
            <a:pPr marL="112048" marR="0" lvl="0" indent="-112048" algn="l" defTabSz="914400" rtl="0" eaLnBrk="1" fontAlgn="auto" latinLnBrk="0" hangingPunct="1">
              <a:lnSpc>
                <a:spcPct val="90000"/>
              </a:lnSpc>
              <a:spcBef>
                <a:spcPts val="600"/>
              </a:spcBef>
              <a:spcAft>
                <a:spcPts val="0"/>
              </a:spcAft>
              <a:buClrTx/>
              <a:buSzTx/>
              <a:buFontTx/>
              <a:buNone/>
              <a:tabLst/>
              <a:defRPr/>
            </a:pPr>
            <a:r>
              <a:rPr lang="en-US" sz="2000" dirty="0">
                <a:gradFill>
                  <a:gsLst>
                    <a:gs pos="0">
                      <a:schemeClr val="tx1"/>
                    </a:gs>
                    <a:gs pos="100000">
                      <a:schemeClr val="tx1"/>
                    </a:gs>
                  </a:gsLst>
                  <a:lin ang="5400000" scaled="0"/>
                </a:gradFill>
                <a:latin typeface="Segoe UI"/>
              </a:rPr>
              <a:t>“</a:t>
            </a:r>
            <a:r>
              <a:rPr kumimoji="0" lang="en-US" sz="2000" b="0" i="0" u="none" strike="noStrike" kern="1200" cap="none" spc="0" normalizeH="0" baseline="0" noProof="0" dirty="0">
                <a:ln>
                  <a:noFill/>
                </a:ln>
                <a:gradFill>
                  <a:gsLst>
                    <a:gs pos="0">
                      <a:schemeClr val="tx1"/>
                    </a:gs>
                    <a:gs pos="100000">
                      <a:schemeClr val="tx1"/>
                    </a:gs>
                  </a:gsLst>
                  <a:lin ang="5400000" scaled="0"/>
                </a:gradFill>
                <a:effectLst/>
                <a:uLnTx/>
                <a:uFillTx/>
                <a:latin typeface="Segoe UI"/>
                <a:ea typeface="+mn-ea"/>
                <a:cs typeface="+mn-cs"/>
              </a:rPr>
              <a:t>.NET is open source; that allows us </a:t>
            </a:r>
            <a:br>
              <a:rPr kumimoji="0" lang="en-US" sz="2000" b="0" i="0" u="none" strike="noStrike" kern="1200" cap="none" spc="0" normalizeH="0" baseline="0" noProof="0" dirty="0">
                <a:ln>
                  <a:noFill/>
                </a:ln>
                <a:gradFill>
                  <a:gsLst>
                    <a:gs pos="0">
                      <a:schemeClr val="tx1"/>
                    </a:gs>
                    <a:gs pos="100000">
                      <a:schemeClr val="tx1"/>
                    </a:gs>
                  </a:gsLst>
                  <a:lin ang="5400000" scaled="0"/>
                </a:gradFill>
                <a:effectLst/>
                <a:uLnTx/>
                <a:uFillTx/>
                <a:latin typeface="Segoe UI"/>
                <a:ea typeface="+mn-ea"/>
                <a:cs typeface="+mn-cs"/>
              </a:rPr>
            </a:br>
            <a:r>
              <a:rPr kumimoji="0" lang="en-US" sz="2000" b="0" i="0" u="none" strike="noStrike" kern="1200" cap="none" spc="0" normalizeH="0" baseline="0" noProof="0" dirty="0">
                <a:ln>
                  <a:noFill/>
                </a:ln>
                <a:gradFill>
                  <a:gsLst>
                    <a:gs pos="0">
                      <a:schemeClr val="tx1"/>
                    </a:gs>
                    <a:gs pos="100000">
                      <a:schemeClr val="tx1"/>
                    </a:gs>
                  </a:gsLst>
                  <a:lin ang="5400000" scaled="0"/>
                </a:gradFill>
                <a:effectLst/>
                <a:uLnTx/>
                <a:uFillTx/>
                <a:latin typeface="Segoe UI"/>
                <a:ea typeface="+mn-ea"/>
                <a:cs typeface="+mn-cs"/>
              </a:rPr>
              <a:t>to contribute back to it if we have </a:t>
            </a:r>
            <a:br>
              <a:rPr kumimoji="0" lang="en-US" sz="2000" b="0" i="0" u="none" strike="noStrike" kern="1200" cap="none" spc="0" normalizeH="0" baseline="0" noProof="0" dirty="0">
                <a:ln>
                  <a:noFill/>
                </a:ln>
                <a:gradFill>
                  <a:gsLst>
                    <a:gs pos="0">
                      <a:schemeClr val="tx1"/>
                    </a:gs>
                    <a:gs pos="100000">
                      <a:schemeClr val="tx1"/>
                    </a:gs>
                  </a:gsLst>
                  <a:lin ang="5400000" scaled="0"/>
                </a:gradFill>
                <a:effectLst/>
                <a:uLnTx/>
                <a:uFillTx/>
                <a:latin typeface="Segoe UI"/>
                <a:ea typeface="+mn-ea"/>
                <a:cs typeface="+mn-cs"/>
              </a:rPr>
            </a:br>
            <a:r>
              <a:rPr kumimoji="0" lang="en-US" sz="2000" b="0" i="0" u="none" strike="noStrike" kern="1200" cap="none" spc="0" normalizeH="0" baseline="0" noProof="0" dirty="0">
                <a:ln>
                  <a:noFill/>
                </a:ln>
                <a:gradFill>
                  <a:gsLst>
                    <a:gs pos="0">
                      <a:schemeClr val="tx1"/>
                    </a:gs>
                    <a:gs pos="100000">
                      <a:schemeClr val="tx1"/>
                    </a:gs>
                  </a:gsLst>
                  <a:lin ang="5400000" scaled="0"/>
                </a:gradFill>
                <a:effectLst/>
                <a:uLnTx/>
                <a:uFillTx/>
                <a:latin typeface="Segoe UI"/>
                <a:ea typeface="+mn-ea"/>
                <a:cs typeface="+mn-cs"/>
              </a:rPr>
              <a:t>any performance issues which Microsoft review and together we make a better product.” </a:t>
            </a:r>
          </a:p>
          <a:p>
            <a:pPr marL="112048" marR="0" lvl="0" indent="-112048" algn="r" defTabSz="914400" rtl="0" eaLnBrk="1" fontAlgn="auto"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gradFill>
                  <a:gsLst>
                    <a:gs pos="0">
                      <a:schemeClr val="tx1"/>
                    </a:gs>
                    <a:gs pos="100000">
                      <a:schemeClr val="tx1"/>
                    </a:gs>
                  </a:gsLst>
                  <a:lin ang="5400000" scaled="0"/>
                </a:gradFill>
                <a:effectLst/>
                <a:uLnTx/>
                <a:uFillTx/>
                <a:latin typeface="Segoe UI"/>
                <a:ea typeface="+mn-ea"/>
                <a:cs typeface="+mn-cs"/>
              </a:rPr>
              <a:t>—Illyriad Games</a:t>
            </a:r>
          </a:p>
        </p:txBody>
      </p:sp>
      <p:sp>
        <p:nvSpPr>
          <p:cNvPr id="14" name="TextBox 13">
            <a:extLst>
              <a:ext uri="{FF2B5EF4-FFF2-40B4-BE49-F238E27FC236}">
                <a16:creationId xmlns:a16="http://schemas.microsoft.com/office/drawing/2014/main" id="{0B51642F-C480-4FDF-B4BB-3CD171485259}"/>
              </a:ext>
            </a:extLst>
          </p:cNvPr>
          <p:cNvSpPr txBox="1"/>
          <p:nvPr/>
        </p:nvSpPr>
        <p:spPr>
          <a:xfrm>
            <a:off x="530320" y="5917635"/>
            <a:ext cx="11079068"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a:gradFill>
                  <a:gsLst>
                    <a:gs pos="0">
                      <a:schemeClr val="tx1"/>
                    </a:gs>
                    <a:gs pos="100000">
                      <a:schemeClr val="tx1"/>
                    </a:gs>
                  </a:gsLst>
                  <a:lin ang="5400000" scaled="0"/>
                </a:gradFill>
                <a:latin typeface="+mj-lt"/>
              </a:rPr>
              <a:t>61</a:t>
            </a:r>
            <a:r>
              <a:rPr kumimoji="0" lang="en-US" sz="2200" b="0" i="0" u="none" strike="noStrike" kern="1200" cap="none" spc="0" normalizeH="0" baseline="0" noProof="0">
                <a:ln>
                  <a:noFill/>
                </a:ln>
                <a:gradFill>
                  <a:gsLst>
                    <a:gs pos="0">
                      <a:schemeClr val="tx1"/>
                    </a:gs>
                    <a:gs pos="100000">
                      <a:schemeClr val="tx1"/>
                    </a:gs>
                  </a:gsLst>
                  <a:lin ang="5400000" scaled="0"/>
                </a:gradFill>
                <a:effectLst/>
                <a:uLnTx/>
                <a:uFillTx/>
                <a:latin typeface="+mj-lt"/>
                <a:ea typeface="+mn-ea"/>
                <a:cs typeface="+mn-cs"/>
              </a:rPr>
              <a:t>,000+ community contributions from 3700+ companies outside Microsoft</a:t>
            </a:r>
          </a:p>
        </p:txBody>
      </p:sp>
      <p:graphicFrame>
        <p:nvGraphicFramePr>
          <p:cNvPr id="17" name="Chart 16">
            <a:extLst>
              <a:ext uri="{FF2B5EF4-FFF2-40B4-BE49-F238E27FC236}">
                <a16:creationId xmlns:a16="http://schemas.microsoft.com/office/drawing/2014/main" id="{E555C62B-14A8-4EF5-9B9D-31E0A281FA1C}"/>
              </a:ext>
            </a:extLst>
          </p:cNvPr>
          <p:cNvGraphicFramePr>
            <a:graphicFrameLocks/>
          </p:cNvGraphicFramePr>
          <p:nvPr>
            <p:extLst>
              <p:ext uri="{D42A27DB-BD31-4B8C-83A1-F6EECF244321}">
                <p14:modId xmlns:p14="http://schemas.microsoft.com/office/powerpoint/2010/main" val="3376044801"/>
              </p:ext>
            </p:extLst>
          </p:nvPr>
        </p:nvGraphicFramePr>
        <p:xfrm>
          <a:off x="584199" y="1419065"/>
          <a:ext cx="6243321" cy="4271962"/>
        </p:xfrm>
        <a:graphic>
          <a:graphicData uri="http://schemas.openxmlformats.org/drawingml/2006/chart">
            <c:chart xmlns:c="http://schemas.openxmlformats.org/drawingml/2006/chart" xmlns:r="http://schemas.openxmlformats.org/officeDocument/2006/relationships" r:id="rId4"/>
          </a:graphicData>
        </a:graphic>
      </p:graphicFrame>
      <p:sp>
        <p:nvSpPr>
          <p:cNvPr id="3" name="Title 2">
            <a:extLst>
              <a:ext uri="{FF2B5EF4-FFF2-40B4-BE49-F238E27FC236}">
                <a16:creationId xmlns:a16="http://schemas.microsoft.com/office/drawing/2014/main" id="{D4114693-CD8E-4793-9DE1-27DAF68AD9EE}"/>
              </a:ext>
            </a:extLst>
          </p:cNvPr>
          <p:cNvSpPr>
            <a:spLocks noGrp="1"/>
          </p:cNvSpPr>
          <p:nvPr>
            <p:ph type="title"/>
          </p:nvPr>
        </p:nvSpPr>
        <p:spPr/>
        <p:txBody>
          <a:bodyPr/>
          <a:lstStyle/>
          <a:p>
            <a:r>
              <a:rPr lang="en-US"/>
              <a:t>.NET open source success</a:t>
            </a:r>
          </a:p>
        </p:txBody>
      </p:sp>
    </p:spTree>
    <p:extLst>
      <p:ext uri="{BB962C8B-B14F-4D97-AF65-F5344CB8AC3E}">
        <p14:creationId xmlns:p14="http://schemas.microsoft.com/office/powerpoint/2010/main" val="4218843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2A331577-B740-49C0-BFC6-D94BF8D86576}"/>
              </a:ext>
            </a:extLst>
          </p:cNvPr>
          <p:cNvSpPr/>
          <p:nvPr/>
        </p:nvSpPr>
        <p:spPr bwMode="auto">
          <a:xfrm>
            <a:off x="585958" y="2350770"/>
            <a:ext cx="1846092" cy="384048"/>
          </a:xfrm>
          <a:prstGeom prst="roundRect">
            <a:avLst>
              <a:gd name="adj" fmla="val 2632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chemeClr val="bg2"/>
                    </a:gs>
                    <a:gs pos="100000">
                      <a:schemeClr val="bg2"/>
                    </a:gs>
                  </a:gsLst>
                  <a:lin ang="5400000" scaled="0"/>
                </a:gradFill>
                <a:effectLst/>
                <a:uLnTx/>
                <a:uFillTx/>
                <a:latin typeface="Segoe UI"/>
                <a:ea typeface="+mn-ea"/>
                <a:cs typeface="Segoe UI" pitchFamily="34" charset="0"/>
              </a:rPr>
              <a:t>ANNOUNCING</a:t>
            </a:r>
          </a:p>
        </p:txBody>
      </p:sp>
      <p:sp>
        <p:nvSpPr>
          <p:cNvPr id="3" name="Title 2">
            <a:extLst>
              <a:ext uri="{FF2B5EF4-FFF2-40B4-BE49-F238E27FC236}">
                <a16:creationId xmlns:a16="http://schemas.microsoft.com/office/drawing/2014/main" id="{B9D3F1AA-9706-4E5C-9DDE-850E9E7BED93}"/>
              </a:ext>
            </a:extLst>
          </p:cNvPr>
          <p:cNvSpPr>
            <a:spLocks noGrp="1"/>
          </p:cNvSpPr>
          <p:nvPr>
            <p:ph type="title"/>
          </p:nvPr>
        </p:nvSpPr>
        <p:spPr/>
        <p:txBody>
          <a:bodyPr/>
          <a:lstStyle/>
          <a:p>
            <a:r>
              <a:rPr lang="en-US"/>
              <a:t>.NET Core 2.2 now available</a:t>
            </a:r>
          </a:p>
        </p:txBody>
      </p:sp>
      <p:sp>
        <p:nvSpPr>
          <p:cNvPr id="6" name="Text Placeholder 5">
            <a:extLst>
              <a:ext uri="{FF2B5EF4-FFF2-40B4-BE49-F238E27FC236}">
                <a16:creationId xmlns:a16="http://schemas.microsoft.com/office/drawing/2014/main" id="{E915A9DF-71B2-414E-A20F-5B6127359759}"/>
              </a:ext>
            </a:extLst>
          </p:cNvPr>
          <p:cNvSpPr>
            <a:spLocks noGrp="1"/>
          </p:cNvSpPr>
          <p:nvPr>
            <p:ph type="body" sz="quarter" idx="12"/>
          </p:nvPr>
        </p:nvSpPr>
        <p:spPr/>
        <p:txBody>
          <a:bodyPr/>
          <a:lstStyle/>
          <a:p>
            <a:r>
              <a:rPr lang="en-US"/>
              <a:t>www.dot.net/download</a:t>
            </a:r>
          </a:p>
        </p:txBody>
      </p:sp>
    </p:spTree>
    <p:extLst>
      <p:ext uri="{BB962C8B-B14F-4D97-AF65-F5344CB8AC3E}">
        <p14:creationId xmlns:p14="http://schemas.microsoft.com/office/powerpoint/2010/main" val="412069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5"/>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theme/theme1.xml><?xml version="1.0" encoding="utf-8"?>
<a:theme xmlns:a="http://schemas.openxmlformats.org/drawingml/2006/main" name="5-51017_Local_Events_Framework_Template_Light">
  <a:themeElements>
    <a:clrScheme name="TT Blue on LtGray">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D2D2D2"/>
      </a:accent6>
      <a:hlink>
        <a:srgbClr val="00188F"/>
      </a:hlink>
      <a:folHlink>
        <a:srgbClr val="00188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ocal_Events_Framework_Template_16x9.potx" id="{8C686420-3CF0-4003-B9A7-3BC7CAC531BD}" vid="{BC94FB93-F096-4E37-8FBB-C7F0994029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72AAFE3B8E42845B667E36DB18CA9E7" ma:contentTypeVersion="9" ma:contentTypeDescription="Create a new document." ma:contentTypeScope="" ma:versionID="91787c11c0af0d2661d16537fcce5dd4">
  <xsd:schema xmlns:xsd="http://www.w3.org/2001/XMLSchema" xmlns:xs="http://www.w3.org/2001/XMLSchema" xmlns:p="http://schemas.microsoft.com/office/2006/metadata/properties" xmlns:ns2="fbe6fc69-4d02-4668-9123-515ee4aad3e0" xmlns:ns3="de88cb60-5e31-4205-9158-080adefa4b96" targetNamespace="http://schemas.microsoft.com/office/2006/metadata/properties" ma:root="true" ma:fieldsID="49b487fef490b9e847791169659299bb" ns2:_="" ns3:_="">
    <xsd:import namespace="fbe6fc69-4d02-4668-9123-515ee4aad3e0"/>
    <xsd:import namespace="de88cb60-5e31-4205-9158-080adefa4b9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EventHashCode" minOccurs="0"/>
                <xsd:element ref="ns2:MediaServiceGenerationTime"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e6fc69-4d02-4668-9123-515ee4aad3e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fals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e88cb60-5e31-4205-9158-080adefa4b9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fbe6fc69-4d02-4668-9123-515ee4aad3e0" xsi:nil="true"/>
  </documentManagement>
</p:properties>
</file>

<file path=customXml/itemProps1.xml><?xml version="1.0" encoding="utf-8"?>
<ds:datastoreItem xmlns:ds="http://schemas.openxmlformats.org/officeDocument/2006/customXml" ds:itemID="{EAE0DC13-32A1-4582-8E9A-8F0AD1DBF13E}">
  <ds:schemaRefs>
    <ds:schemaRef ds:uri="http://schemas.microsoft.com/sharepoint/v3/contenttype/forms"/>
  </ds:schemaRefs>
</ds:datastoreItem>
</file>

<file path=customXml/itemProps2.xml><?xml version="1.0" encoding="utf-8"?>
<ds:datastoreItem xmlns:ds="http://schemas.openxmlformats.org/officeDocument/2006/customXml" ds:itemID="{B3FEF197-CEF9-4573-BBBF-FE57AD02C0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be6fc69-4d02-4668-9123-515ee4aad3e0"/>
    <ds:schemaRef ds:uri="de88cb60-5e31-4205-9158-080adefa4b9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62BD3DC-96FD-4FF6-91AD-21223201F926}">
  <ds:schemaRefs>
    <ds:schemaRef ds:uri="http://purl.org/dc/elements/1.1/"/>
    <ds:schemaRef ds:uri="http://schemas.microsoft.com/office/2006/metadata/properties"/>
    <ds:schemaRef ds:uri="http://schemas.microsoft.com/office/2006/documentManagement/types"/>
    <ds:schemaRef ds:uri="http://schemas.microsoft.com/office/infopath/2007/PartnerControls"/>
    <ds:schemaRef ds:uri="http://purl.org/dc/terms/"/>
    <ds:schemaRef ds:uri="http://schemas.openxmlformats.org/package/2006/metadata/core-properties"/>
    <ds:schemaRef ds:uri="fbe6fc69-4d02-4668-9123-515ee4aad3e0"/>
    <ds:schemaRef ds:uri="http://purl.org/dc/dcmitype/"/>
    <ds:schemaRef ds:uri="de88cb60-5e31-4205-9158-080adefa4b96"/>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783</TotalTime>
  <Words>2658</Words>
  <Application>Microsoft Office PowerPoint</Application>
  <PresentationFormat>Widescreen</PresentationFormat>
  <Paragraphs>406</Paragraphs>
  <Slides>46</Slides>
  <Notes>45</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46</vt:i4>
      </vt:variant>
    </vt:vector>
  </HeadingPairs>
  <TitlesOfParts>
    <vt:vector size="57" baseType="lpstr">
      <vt:lpstr>Gungsuh</vt:lpstr>
      <vt:lpstr>Arial</vt:lpstr>
      <vt:lpstr>Bahnschrift</vt:lpstr>
      <vt:lpstr>Calibri</vt:lpstr>
      <vt:lpstr>Consolas</vt:lpstr>
      <vt:lpstr>Segoe UI</vt:lpstr>
      <vt:lpstr>Segoe UI Light</vt:lpstr>
      <vt:lpstr>Segoe UI Semibold</vt:lpstr>
      <vt:lpstr>Segoe UI Semilight</vt:lpstr>
      <vt:lpstr>Wingdings</vt:lpstr>
      <vt:lpstr>5-51017_Local_Events_Framework_Template_Light</vt:lpstr>
      <vt:lpstr>PowerPoint Presentation</vt:lpstr>
      <vt:lpstr>PowerPoint Presentation</vt:lpstr>
      <vt:lpstr>PowerPoint Presentation</vt:lpstr>
      <vt:lpstr>Your platform for building anything</vt:lpstr>
      <vt:lpstr>PowerPoint Presentation</vt:lpstr>
      <vt:lpstr>PowerPoint Presentation</vt:lpstr>
      <vt:lpstr>.NET Open Source journey</vt:lpstr>
      <vt:lpstr>.NET open source success</vt:lpstr>
      <vt:lpstr>.NET Core 2.2 now available</vt:lpstr>
      <vt:lpstr>.NET Core 2.2 themes</vt:lpstr>
      <vt:lpstr>PowerPoint Presentation</vt:lpstr>
      <vt:lpstr>Techempower demo</vt:lpstr>
      <vt:lpstr>.NET Core 2.2 major features</vt:lpstr>
      <vt:lpstr>Demo #1 :Retry HTTP Client .NET Core 2.2</vt:lpstr>
      <vt:lpstr>Azure is YOUR cloud .NET cloud apps run best in Azure</vt:lpstr>
      <vt:lpstr>PowerPoint Presentation</vt:lpstr>
      <vt:lpstr>.NET open source</vt:lpstr>
      <vt:lpstr>.NET Core 3 preview available</vt:lpstr>
      <vt:lpstr>.NET Core</vt:lpstr>
      <vt:lpstr>PowerPoint Presentation</vt:lpstr>
      <vt:lpstr>PowerPoint Presentation</vt:lpstr>
      <vt:lpstr>PowerPoint Presentation</vt:lpstr>
      <vt:lpstr>Demo #2 .NET Core for WinForms</vt:lpstr>
      <vt:lpstr>PowerPoint Presentation</vt:lpstr>
      <vt:lpstr>ASP.NET Core 3.0 Razor Components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Migrating a WinForm or WPF app to Core</vt:lpstr>
      <vt:lpstr>Demo #3 .NET Portability Analyzer</vt:lpstr>
      <vt:lpstr>PowerPoint Presentation</vt:lpstr>
      <vt:lpstr>PowerPoint Presentation</vt:lpstr>
      <vt:lpstr>PowerPoint Presentation</vt:lpstr>
      <vt:lpstr>PowerPoint Presentation</vt:lpstr>
      <vt:lpstr>Your platform for building anything</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 Core 3 Today and Tomorrow</dc:title>
  <dc:creator>Scott Hunter</dc:creator>
  <cp:lastModifiedBy>Maheshkumar Rajarathinavel (AZURE)</cp:lastModifiedBy>
  <cp:revision>148</cp:revision>
  <dcterms:created xsi:type="dcterms:W3CDTF">2018-11-28T18:35:58Z</dcterms:created>
  <dcterms:modified xsi:type="dcterms:W3CDTF">2019-05-22T08:29:50Z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scothu@microsoft.com</vt:lpwstr>
  </property>
  <property fmtid="{D5CDD505-2E9C-101B-9397-08002B2CF9AE}" pid="5" name="MSIP_Label_f42aa342-8706-4288-bd11-ebb85995028c_SetDate">
    <vt:lpwstr>2018-11-28T18:37:20.6352793Z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0x010100172AAFE3B8E42845B667E36DB18CA9E7</vt:lpwstr>
  </property>
  <property fmtid="{D5CDD505-2E9C-101B-9397-08002B2CF9AE}" pid="11" name="AuthorIds_UIVersion_3584">
    <vt:lpwstr>56</vt:lpwstr>
  </property>
</Properties>
</file>